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57"/>
  </p:notesMasterIdLst>
  <p:handoutMasterIdLst>
    <p:handoutMasterId r:id="rId58"/>
  </p:handoutMasterIdLst>
  <p:sldIdLst>
    <p:sldId id="267" r:id="rId5"/>
    <p:sldId id="300" r:id="rId6"/>
    <p:sldId id="301" r:id="rId7"/>
    <p:sldId id="302" r:id="rId8"/>
    <p:sldId id="261" r:id="rId9"/>
    <p:sldId id="308" r:id="rId10"/>
    <p:sldId id="322" r:id="rId11"/>
    <p:sldId id="311" r:id="rId12"/>
    <p:sldId id="323" r:id="rId13"/>
    <p:sldId id="321" r:id="rId14"/>
    <p:sldId id="314" r:id="rId15"/>
    <p:sldId id="303" r:id="rId16"/>
    <p:sldId id="332" r:id="rId17"/>
    <p:sldId id="328" r:id="rId18"/>
    <p:sldId id="327" r:id="rId19"/>
    <p:sldId id="326" r:id="rId20"/>
    <p:sldId id="325" r:id="rId21"/>
    <p:sldId id="331" r:id="rId22"/>
    <p:sldId id="334" r:id="rId23"/>
    <p:sldId id="335" r:id="rId24"/>
    <p:sldId id="333" r:id="rId25"/>
    <p:sldId id="337" r:id="rId26"/>
    <p:sldId id="330" r:id="rId27"/>
    <p:sldId id="296" r:id="rId28"/>
    <p:sldId id="292" r:id="rId29"/>
    <p:sldId id="297" r:id="rId30"/>
    <p:sldId id="298" r:id="rId31"/>
    <p:sldId id="329" r:id="rId32"/>
    <p:sldId id="299" r:id="rId33"/>
    <p:sldId id="286" r:id="rId34"/>
    <p:sldId id="279" r:id="rId35"/>
    <p:sldId id="257" r:id="rId36"/>
    <p:sldId id="280" r:id="rId37"/>
    <p:sldId id="282" r:id="rId38"/>
    <p:sldId id="287" r:id="rId39"/>
    <p:sldId id="312" r:id="rId40"/>
    <p:sldId id="285" r:id="rId41"/>
    <p:sldId id="284" r:id="rId42"/>
    <p:sldId id="264" r:id="rId43"/>
    <p:sldId id="315" r:id="rId44"/>
    <p:sldId id="316" r:id="rId45"/>
    <p:sldId id="262" r:id="rId46"/>
    <p:sldId id="317" r:id="rId47"/>
    <p:sldId id="289" r:id="rId48"/>
    <p:sldId id="290" r:id="rId49"/>
    <p:sldId id="291" r:id="rId50"/>
    <p:sldId id="318" r:id="rId51"/>
    <p:sldId id="258" r:id="rId52"/>
    <p:sldId id="256" r:id="rId53"/>
    <p:sldId id="319" r:id="rId54"/>
    <p:sldId id="336" r:id="rId55"/>
    <p:sldId id="277" r:id="rId56"/>
  </p:sldIdLst>
  <p:sldSz cx="9144000" cy="6858000" type="screen4x3"/>
  <p:notesSz cx="7010400" cy="9296400"/>
  <p:defaultTex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24" userDrawn="1">
          <p15:clr>
            <a:srgbClr val="A4A3A4"/>
          </p15:clr>
        </p15:guide>
        <p15:guide id="2" orient="horz" pos="621" userDrawn="1">
          <p15:clr>
            <a:srgbClr val="A4A3A4"/>
          </p15:clr>
        </p15:guide>
        <p15:guide id="3" pos="285" userDrawn="1">
          <p15:clr>
            <a:srgbClr val="A4A3A4"/>
          </p15:clr>
        </p15:guide>
        <p15:guide id="4" pos="2880" userDrawn="1">
          <p15:clr>
            <a:srgbClr val="A4A3A4"/>
          </p15:clr>
        </p15:guide>
        <p15:guide id="5" pos="5973" userDrawn="1">
          <p15:clr>
            <a:srgbClr val="A4A3A4"/>
          </p15:clr>
        </p15:guide>
        <p15:guide id="6" pos="5568"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B0000"/>
    <a:srgbClr val="35A2FF"/>
    <a:srgbClr val="E76BF3"/>
    <a:srgbClr val="00B0F6"/>
    <a:srgbClr val="FF0000"/>
    <a:srgbClr val="00BFC4"/>
    <a:srgbClr val="B2D235"/>
    <a:srgbClr val="00BCF1"/>
    <a:srgbClr val="000000"/>
    <a:srgbClr val="CBE17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9AFD11-2CEA-A241-9C5E-96B10726D1FA}" v="1050" dt="2022-11-30T21:02:32.500"/>
    <p1510:client id="{0A0D0373-8735-472B-B6E0-C28613453B79}" v="1011" dt="2022-11-30T19:14:02.437"/>
    <p1510:client id="{0A4F9107-DB23-459C-8D5F-1512ACC6FED9}" v="10" dt="2022-11-30T19:21:39.217"/>
    <p1510:client id="{5C9EA41F-104E-44E7-B9ED-CD6F60ADE054}" v="36" dt="2022-11-30T17:11:32.399"/>
    <p1510:client id="{89136656-89D6-4D63-8D19-A39ACE28AC49}" v="11" dt="2022-11-30T20:31:47.352"/>
    <p1510:client id="{977C733A-148E-435E-B92B-86BAE5B5FFB3}" v="637" dt="2022-11-30T17:08:52.133"/>
    <p1510:client id="{A28D9DE6-35CD-4B65-9B79-5CDA8C437717}" v="1687" dt="2022-11-30T09:19:06.006"/>
    <p1510:client id="{D6D6CD40-E525-422D-8C16-B809BB8BF678}" v="76" dt="2022-11-30T19:30:40.986"/>
    <p1510:client id="{D7AC523A-B046-46F1-94C9-157581B08848}" v="94" dt="2022-11-30T19:56:02.1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9651" autoAdjust="0"/>
  </p:normalViewPr>
  <p:slideViewPr>
    <p:cSldViewPr snapToGrid="0">
      <p:cViewPr varScale="1">
        <p:scale>
          <a:sx n="98" d="100"/>
          <a:sy n="98" d="100"/>
        </p:scale>
        <p:origin x="1896" y="96"/>
      </p:cViewPr>
      <p:guideLst>
        <p:guide orient="horz" pos="4224"/>
        <p:guide orient="horz" pos="621"/>
        <p:guide pos="285"/>
        <p:guide pos="2880"/>
        <p:guide pos="5973"/>
        <p:guide pos="556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8" rIns="93177" bIns="46588" rtlCol="0"/>
          <a:lstStyle>
            <a:lvl1pPr algn="l">
              <a:defRPr sz="1200"/>
            </a:lvl1pPr>
          </a:lstStyle>
          <a:p>
            <a:endParaRPr lang="en-US"/>
          </a:p>
        </p:txBody>
      </p:sp>
      <p:sp>
        <p:nvSpPr>
          <p:cNvPr id="3" name="Date Placeholder 2"/>
          <p:cNvSpPr>
            <a:spLocks noGrp="1"/>
          </p:cNvSpPr>
          <p:nvPr>
            <p:ph type="dt" sz="quarter" idx="1"/>
          </p:nvPr>
        </p:nvSpPr>
        <p:spPr>
          <a:xfrm>
            <a:off x="3970937" y="0"/>
            <a:ext cx="3037840" cy="464820"/>
          </a:xfrm>
          <a:prstGeom prst="rect">
            <a:avLst/>
          </a:prstGeom>
        </p:spPr>
        <p:txBody>
          <a:bodyPr vert="horz" lIns="93177" tIns="46588" rIns="93177" bIns="46588" rtlCol="0"/>
          <a:lstStyle>
            <a:lvl1pPr algn="r">
              <a:defRPr sz="1200"/>
            </a:lvl1pPr>
          </a:lstStyle>
          <a:p>
            <a:fld id="{6887D5B5-AAF5-E049-BD61-44DED065CBA7}" type="datetimeFigureOut">
              <a:rPr lang="en-US" smtClean="0"/>
              <a:t>12/1/2022</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8" rIns="93177" bIns="46588" rtlCol="0" anchor="b"/>
          <a:lstStyle>
            <a:lvl1pPr algn="l">
              <a:defRPr sz="1200"/>
            </a:lvl1pPr>
          </a:lstStyle>
          <a:p>
            <a:endParaRPr lang="en-US"/>
          </a:p>
        </p:txBody>
      </p:sp>
      <p:sp>
        <p:nvSpPr>
          <p:cNvPr id="5" name="Slide Number Placeholder 4"/>
          <p:cNvSpPr>
            <a:spLocks noGrp="1"/>
          </p:cNvSpPr>
          <p:nvPr>
            <p:ph type="sldNum" sz="quarter" idx="3"/>
          </p:nvPr>
        </p:nvSpPr>
        <p:spPr>
          <a:xfrm>
            <a:off x="3970937" y="8829967"/>
            <a:ext cx="3037840" cy="464820"/>
          </a:xfrm>
          <a:prstGeom prst="rect">
            <a:avLst/>
          </a:prstGeom>
        </p:spPr>
        <p:txBody>
          <a:bodyPr vert="horz" lIns="93177" tIns="46588" rIns="93177" bIns="46588" rtlCol="0" anchor="b"/>
          <a:lstStyle>
            <a:lvl1pPr algn="r">
              <a:defRPr sz="1200"/>
            </a:lvl1pPr>
          </a:lstStyle>
          <a:p>
            <a:fld id="{1808971C-7EE0-E143-B159-75D63E834C71}" type="slidenum">
              <a:rPr lang="en-US" smtClean="0"/>
              <a:t>‹#›</a:t>
            </a:fld>
            <a:endParaRPr lang="en-US"/>
          </a:p>
        </p:txBody>
      </p:sp>
    </p:spTree>
    <p:extLst>
      <p:ext uri="{BB962C8B-B14F-4D97-AF65-F5344CB8AC3E}">
        <p14:creationId xmlns:p14="http://schemas.microsoft.com/office/powerpoint/2010/main" val="32483263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8" rIns="93177" bIns="46588" rtlCol="0"/>
          <a:lstStyle>
            <a:lvl1pPr algn="l">
              <a:defRPr sz="1200"/>
            </a:lvl1pPr>
          </a:lstStyle>
          <a:p>
            <a:endParaRPr lang="en-US"/>
          </a:p>
        </p:txBody>
      </p:sp>
      <p:sp>
        <p:nvSpPr>
          <p:cNvPr id="3" name="Date Placeholder 2"/>
          <p:cNvSpPr>
            <a:spLocks noGrp="1"/>
          </p:cNvSpPr>
          <p:nvPr>
            <p:ph type="dt" idx="1"/>
          </p:nvPr>
        </p:nvSpPr>
        <p:spPr>
          <a:xfrm>
            <a:off x="3970937" y="0"/>
            <a:ext cx="3037840" cy="464820"/>
          </a:xfrm>
          <a:prstGeom prst="rect">
            <a:avLst/>
          </a:prstGeom>
        </p:spPr>
        <p:txBody>
          <a:bodyPr vert="horz" lIns="93177" tIns="46588" rIns="93177" bIns="46588" rtlCol="0"/>
          <a:lstStyle>
            <a:lvl1pPr algn="r">
              <a:defRPr sz="1200"/>
            </a:lvl1pPr>
          </a:lstStyle>
          <a:p>
            <a:fld id="{9CB72DD2-5626-FE4F-963F-0C859DE4DB4B}" type="datetimeFigureOut">
              <a:rPr lang="en-US" smtClean="0"/>
              <a:t>12/1/2022</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7" tIns="46588" rIns="93177" bIns="46588"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8" rIns="93177"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8" rIns="93177" bIns="46588" rtlCol="0" anchor="b"/>
          <a:lstStyle>
            <a:lvl1pPr algn="l">
              <a:defRPr sz="1200"/>
            </a:lvl1pPr>
          </a:lstStyle>
          <a:p>
            <a:endParaRPr lang="en-US"/>
          </a:p>
        </p:txBody>
      </p:sp>
      <p:sp>
        <p:nvSpPr>
          <p:cNvPr id="7" name="Slide Number Placeholder 6"/>
          <p:cNvSpPr>
            <a:spLocks noGrp="1"/>
          </p:cNvSpPr>
          <p:nvPr>
            <p:ph type="sldNum" sz="quarter" idx="5"/>
          </p:nvPr>
        </p:nvSpPr>
        <p:spPr>
          <a:xfrm>
            <a:off x="3970937" y="8829967"/>
            <a:ext cx="3037840" cy="464820"/>
          </a:xfrm>
          <a:prstGeom prst="rect">
            <a:avLst/>
          </a:prstGeom>
        </p:spPr>
        <p:txBody>
          <a:bodyPr vert="horz" lIns="93177" tIns="46588" rIns="93177" bIns="46588" rtlCol="0" anchor="b"/>
          <a:lstStyle>
            <a:lvl1pPr algn="r">
              <a:defRPr sz="1200"/>
            </a:lvl1pPr>
          </a:lstStyle>
          <a:p>
            <a:fld id="{B744EA62-7888-EF4F-AC85-D3E560BB19FB}" type="slidenum">
              <a:rPr lang="en-US" smtClean="0"/>
              <a:t>‹#›</a:t>
            </a:fld>
            <a:endParaRPr lang="en-US"/>
          </a:p>
        </p:txBody>
      </p:sp>
    </p:spTree>
    <p:extLst>
      <p:ext uri="{BB962C8B-B14F-4D97-AF65-F5344CB8AC3E}">
        <p14:creationId xmlns:p14="http://schemas.microsoft.com/office/powerpoint/2010/main" val="4000088191"/>
      </p:ext>
    </p:extLst>
  </p:cSld>
  <p:clrMap bg1="lt1" tx1="dk1" bg2="lt2" tx2="dk2" accent1="accent1" accent2="accent2" accent3="accent3" accent4="accent4" accent5="accent5" accent6="accent6" hlink="hlink" folHlink="folHlink"/>
  <p:hf hdr="0" ftr="0" dt="0"/>
  <p:notesStyle>
    <a:lvl1pPr marL="0" algn="l" defTabSz="609585" rtl="0" eaLnBrk="1" latinLnBrk="0" hangingPunct="1">
      <a:defRPr sz="1600" kern="1200">
        <a:solidFill>
          <a:schemeClr val="tx1"/>
        </a:solidFill>
        <a:latin typeface="+mn-lt"/>
        <a:ea typeface="+mn-ea"/>
        <a:cs typeface="+mn-cs"/>
      </a:defRPr>
    </a:lvl1pPr>
    <a:lvl2pPr marL="609585" algn="l" defTabSz="609585" rtl="0" eaLnBrk="1" latinLnBrk="0" hangingPunct="1">
      <a:defRPr sz="1600" kern="1200">
        <a:solidFill>
          <a:schemeClr val="tx1"/>
        </a:solidFill>
        <a:latin typeface="+mn-lt"/>
        <a:ea typeface="+mn-ea"/>
        <a:cs typeface="+mn-cs"/>
      </a:defRPr>
    </a:lvl2pPr>
    <a:lvl3pPr marL="1219170" algn="l" defTabSz="609585" rtl="0" eaLnBrk="1" latinLnBrk="0" hangingPunct="1">
      <a:defRPr sz="1600" kern="1200">
        <a:solidFill>
          <a:schemeClr val="tx1"/>
        </a:solidFill>
        <a:latin typeface="+mn-lt"/>
        <a:ea typeface="+mn-ea"/>
        <a:cs typeface="+mn-cs"/>
      </a:defRPr>
    </a:lvl3pPr>
    <a:lvl4pPr marL="1828754" algn="l" defTabSz="609585" rtl="0" eaLnBrk="1" latinLnBrk="0" hangingPunct="1">
      <a:defRPr sz="1600" kern="1200">
        <a:solidFill>
          <a:schemeClr val="tx1"/>
        </a:solidFill>
        <a:latin typeface="+mn-lt"/>
        <a:ea typeface="+mn-ea"/>
        <a:cs typeface="+mn-cs"/>
      </a:defRPr>
    </a:lvl4pPr>
    <a:lvl5pPr marL="2438339" algn="l" defTabSz="609585" rtl="0" eaLnBrk="1" latinLnBrk="0" hangingPunct="1">
      <a:defRPr sz="1600" kern="1200">
        <a:solidFill>
          <a:schemeClr val="tx1"/>
        </a:solidFill>
        <a:latin typeface="+mn-lt"/>
        <a:ea typeface="+mn-ea"/>
        <a:cs typeface="+mn-cs"/>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Maybe overlay total usage per year?</a:t>
            </a:r>
          </a:p>
        </p:txBody>
      </p:sp>
      <p:sp>
        <p:nvSpPr>
          <p:cNvPr id="4" name="Slide Number Placeholder 3"/>
          <p:cNvSpPr>
            <a:spLocks noGrp="1"/>
          </p:cNvSpPr>
          <p:nvPr>
            <p:ph type="sldNum" sz="quarter" idx="5"/>
          </p:nvPr>
        </p:nvSpPr>
        <p:spPr/>
        <p:txBody>
          <a:bodyPr/>
          <a:lstStyle/>
          <a:p>
            <a:fld id="{E7DBFD7B-345A-4875-AC80-3020A7D1148C}" type="slidenum">
              <a:rPr lang="en-US"/>
              <a:t>7</a:t>
            </a:fld>
            <a:endParaRPr lang="en-US"/>
          </a:p>
        </p:txBody>
      </p:sp>
    </p:spTree>
    <p:extLst>
      <p:ext uri="{BB962C8B-B14F-4D97-AF65-F5344CB8AC3E}">
        <p14:creationId xmlns:p14="http://schemas.microsoft.com/office/powerpoint/2010/main" val="2014270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Communicate that </a:t>
            </a:r>
            <a:r>
              <a:rPr lang="en-US" err="1"/>
              <a:t>QnA</a:t>
            </a:r>
            <a:r>
              <a:rPr lang="en-US"/>
              <a:t> has low scores for the good responses.</a:t>
            </a:r>
          </a:p>
          <a:p>
            <a:r>
              <a:rPr lang="en-US">
                <a:cs typeface="Calibri"/>
              </a:rPr>
              <a:t>To improve </a:t>
            </a:r>
            <a:r>
              <a:rPr lang="en-US" err="1">
                <a:cs typeface="Calibri"/>
              </a:rPr>
              <a:t>jarvis</a:t>
            </a:r>
            <a:r>
              <a:rPr lang="en-US">
                <a:cs typeface="Calibri"/>
              </a:rPr>
              <a:t> we need </a:t>
            </a:r>
            <a:r>
              <a:rPr lang="en-US" err="1">
                <a:cs typeface="Calibri"/>
              </a:rPr>
              <a:t>QnA</a:t>
            </a:r>
            <a:r>
              <a:rPr lang="en-US">
                <a:cs typeface="Calibri"/>
              </a:rPr>
              <a:t> and LUIS to work hand-n-hand to answer the questions.</a:t>
            </a:r>
          </a:p>
        </p:txBody>
      </p:sp>
      <p:sp>
        <p:nvSpPr>
          <p:cNvPr id="4" name="Slide Number Placeholder 3"/>
          <p:cNvSpPr>
            <a:spLocks noGrp="1"/>
          </p:cNvSpPr>
          <p:nvPr>
            <p:ph type="sldNum" sz="quarter" idx="5"/>
          </p:nvPr>
        </p:nvSpPr>
        <p:spPr/>
        <p:txBody>
          <a:bodyPr/>
          <a:lstStyle/>
          <a:p>
            <a:fld id="{B744EA62-7888-EF4F-AC85-D3E560BB19FB}" type="slidenum">
              <a:rPr lang="en-US" smtClean="0"/>
              <a:t>17</a:t>
            </a:fld>
            <a:endParaRPr lang="en-US"/>
          </a:p>
        </p:txBody>
      </p:sp>
    </p:spTree>
    <p:extLst>
      <p:ext uri="{BB962C8B-B14F-4D97-AF65-F5344CB8AC3E}">
        <p14:creationId xmlns:p14="http://schemas.microsoft.com/office/powerpoint/2010/main" val="1619824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plugin "People" has many Scores at 100. These are queries regarding simple information like Employee Information. It appears that the chatbot may be recognizing this question but not outputting an answer that is helpful to the user. </a:t>
            </a:r>
          </a:p>
          <a:p>
            <a:endParaRPr lang="en-US"/>
          </a:p>
          <a:p>
            <a:r>
              <a:rPr lang="en-US"/>
              <a:t>Note from Caleb: The recognized intent  outputs are when the bot initiates a LUIS interactive module, so the answer is indeed helpful. (I.e. pulling up an interactive employee database)</a:t>
            </a:r>
          </a:p>
        </p:txBody>
      </p:sp>
      <p:sp>
        <p:nvSpPr>
          <p:cNvPr id="4" name="Slide Number Placeholder 3"/>
          <p:cNvSpPr>
            <a:spLocks noGrp="1"/>
          </p:cNvSpPr>
          <p:nvPr>
            <p:ph type="sldNum" sz="quarter" idx="5"/>
          </p:nvPr>
        </p:nvSpPr>
        <p:spPr/>
        <p:txBody>
          <a:bodyPr/>
          <a:lstStyle/>
          <a:p>
            <a:fld id="{E7DBFD7B-345A-4875-AC80-3020A7D1148C}" type="slidenum">
              <a:t>32</a:t>
            </a:fld>
            <a:endParaRPr lang="en-US"/>
          </a:p>
        </p:txBody>
      </p:sp>
    </p:spTree>
    <p:extLst>
      <p:ext uri="{BB962C8B-B14F-4D97-AF65-F5344CB8AC3E}">
        <p14:creationId xmlns:p14="http://schemas.microsoft.com/office/powerpoint/2010/main" val="3145223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plugin "People" has many Scores at 100. These are queries regarding simple information like Employee Information. It appears that the chatbot may be recognizing this question but not outputting an answer that is helpful to the user.</a:t>
            </a:r>
          </a:p>
        </p:txBody>
      </p:sp>
      <p:sp>
        <p:nvSpPr>
          <p:cNvPr id="4" name="Slide Number Placeholder 3"/>
          <p:cNvSpPr>
            <a:spLocks noGrp="1"/>
          </p:cNvSpPr>
          <p:nvPr>
            <p:ph type="sldNum" sz="quarter" idx="5"/>
          </p:nvPr>
        </p:nvSpPr>
        <p:spPr/>
        <p:txBody>
          <a:bodyPr/>
          <a:lstStyle/>
          <a:p>
            <a:fld id="{E7DBFD7B-345A-4875-AC80-3020A7D1148C}" type="slidenum">
              <a:t>33</a:t>
            </a:fld>
            <a:endParaRPr lang="en-US"/>
          </a:p>
        </p:txBody>
      </p:sp>
    </p:spTree>
    <p:extLst>
      <p:ext uri="{BB962C8B-B14F-4D97-AF65-F5344CB8AC3E}">
        <p14:creationId xmlns:p14="http://schemas.microsoft.com/office/powerpoint/2010/main" val="2374108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plugin "People" has many Scores at 100. These are queries regarding simple information like Employee Information. It appears that the chatbot may be recognizing this question but not outputting an answer that is helpful to the user.</a:t>
            </a:r>
          </a:p>
          <a:p>
            <a:endParaRPr lang="en-US">
              <a:cs typeface="Calibri"/>
            </a:endParaRPr>
          </a:p>
          <a:p>
            <a:endParaRPr lang="en-US">
              <a:cs typeface="Calibri"/>
            </a:endParaRPr>
          </a:p>
          <a:p>
            <a:pPr marL="228600" indent="-228600">
              <a:buFont typeface="Arial,Sans-Serif"/>
              <a:buChar char="•"/>
            </a:pPr>
            <a:r>
              <a:rPr lang="en-US" i="1"/>
              <a:t>Users' usage </a:t>
            </a:r>
            <a:r>
              <a:rPr lang="en-US"/>
              <a:t>can</a:t>
            </a:r>
            <a:endParaRPr lang="en-US">
              <a:cs typeface="Calibri"/>
            </a:endParaRPr>
          </a:p>
          <a:p>
            <a:r>
              <a:rPr lang="en-US" b="1"/>
              <a:t>     increase </a:t>
            </a:r>
            <a:endParaRPr lang="en-US"/>
          </a:p>
          <a:p>
            <a:r>
              <a:rPr lang="en-US"/>
              <a:t>     if their responses</a:t>
            </a:r>
            <a:endParaRPr lang="en-US">
              <a:cs typeface="Calibri"/>
            </a:endParaRPr>
          </a:p>
          <a:p>
            <a:r>
              <a:rPr lang="en-US"/>
              <a:t>     are handled by</a:t>
            </a:r>
            <a:endParaRPr lang="en-US">
              <a:cs typeface="Calibri"/>
            </a:endParaRPr>
          </a:p>
          <a:p>
            <a:r>
              <a:rPr lang="en-US"/>
              <a:t>     </a:t>
            </a:r>
            <a:r>
              <a:rPr lang="en-US" b="1"/>
              <a:t>LUIS</a:t>
            </a:r>
            <a:endParaRPr lang="en-US"/>
          </a:p>
        </p:txBody>
      </p:sp>
      <p:sp>
        <p:nvSpPr>
          <p:cNvPr id="4" name="Slide Number Placeholder 3"/>
          <p:cNvSpPr>
            <a:spLocks noGrp="1"/>
          </p:cNvSpPr>
          <p:nvPr>
            <p:ph type="sldNum" sz="quarter" idx="5"/>
          </p:nvPr>
        </p:nvSpPr>
        <p:spPr/>
        <p:txBody>
          <a:bodyPr/>
          <a:lstStyle/>
          <a:p>
            <a:fld id="{E7DBFD7B-345A-4875-AC80-3020A7D1148C}" type="slidenum">
              <a:t>34</a:t>
            </a:fld>
            <a:endParaRPr lang="en-US"/>
          </a:p>
        </p:txBody>
      </p:sp>
    </p:spTree>
    <p:extLst>
      <p:ext uri="{BB962C8B-B14F-4D97-AF65-F5344CB8AC3E}">
        <p14:creationId xmlns:p14="http://schemas.microsoft.com/office/powerpoint/2010/main" val="3875455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plugin "People" has many Scores at 100. These are queries regarding simple information like Employee Information. It appears that the chatbot may be recognizing this question but not outputting an answer that is helpful to the user.</a:t>
            </a:r>
          </a:p>
        </p:txBody>
      </p:sp>
      <p:sp>
        <p:nvSpPr>
          <p:cNvPr id="4" name="Slide Number Placeholder 3"/>
          <p:cNvSpPr>
            <a:spLocks noGrp="1"/>
          </p:cNvSpPr>
          <p:nvPr>
            <p:ph type="sldNum" sz="quarter" idx="5"/>
          </p:nvPr>
        </p:nvSpPr>
        <p:spPr/>
        <p:txBody>
          <a:bodyPr/>
          <a:lstStyle/>
          <a:p>
            <a:fld id="{E7DBFD7B-345A-4875-AC80-3020A7D1148C}" type="slidenum">
              <a:t>35</a:t>
            </a:fld>
            <a:endParaRPr lang="en-US"/>
          </a:p>
        </p:txBody>
      </p:sp>
    </p:spTree>
    <p:extLst>
      <p:ext uri="{BB962C8B-B14F-4D97-AF65-F5344CB8AC3E}">
        <p14:creationId xmlns:p14="http://schemas.microsoft.com/office/powerpoint/2010/main" val="3195257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plugin "People" has many Scores at 100. These are queries regarding simple information like Employee Information. It appears that the chatbot may be recognizing this question but not outputting an answer that is helpful to the user.</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7DBFD7B-345A-4875-AC80-3020A7D1148C}" type="slidenum">
              <a:t>36</a:t>
            </a:fld>
            <a:endParaRPr lang="en-US"/>
          </a:p>
        </p:txBody>
      </p:sp>
    </p:spTree>
    <p:extLst>
      <p:ext uri="{BB962C8B-B14F-4D97-AF65-F5344CB8AC3E}">
        <p14:creationId xmlns:p14="http://schemas.microsoft.com/office/powerpoint/2010/main" val="730811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Update Descriptive Stats to be Mean Standard Deviation and Median</a:t>
            </a:r>
          </a:p>
        </p:txBody>
      </p:sp>
      <p:sp>
        <p:nvSpPr>
          <p:cNvPr id="4" name="Slide Number Placeholder 3"/>
          <p:cNvSpPr>
            <a:spLocks noGrp="1"/>
          </p:cNvSpPr>
          <p:nvPr>
            <p:ph type="sldNum" sz="quarter" idx="5"/>
          </p:nvPr>
        </p:nvSpPr>
        <p:spPr/>
        <p:txBody>
          <a:bodyPr/>
          <a:lstStyle/>
          <a:p>
            <a:fld id="{E7DBFD7B-345A-4875-AC80-3020A7D1148C}" type="slidenum">
              <a:rPr lang="en-US"/>
              <a:t>39</a:t>
            </a:fld>
            <a:endParaRPr lang="en-US"/>
          </a:p>
        </p:txBody>
      </p:sp>
    </p:spTree>
    <p:extLst>
      <p:ext uri="{BB962C8B-B14F-4D97-AF65-F5344CB8AC3E}">
        <p14:creationId xmlns:p14="http://schemas.microsoft.com/office/powerpoint/2010/main" val="1060163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100 Score for General is in response to either clear conversation questions like "how are you" or questions for how to get rid of Jarvis </a:t>
            </a:r>
            <a:endParaRPr lang="en-US"/>
          </a:p>
          <a:p>
            <a:r>
              <a:rPr lang="en-US">
                <a:cs typeface="Calibri"/>
              </a:rPr>
              <a:t>100s overall are related to well worded questions like "how do I reset my password</a:t>
            </a:r>
            <a:endParaRPr lang="en-US"/>
          </a:p>
        </p:txBody>
      </p:sp>
      <p:sp>
        <p:nvSpPr>
          <p:cNvPr id="4" name="Slide Number Placeholder 3"/>
          <p:cNvSpPr>
            <a:spLocks noGrp="1"/>
          </p:cNvSpPr>
          <p:nvPr>
            <p:ph type="sldNum" sz="quarter" idx="5"/>
          </p:nvPr>
        </p:nvSpPr>
        <p:spPr/>
        <p:txBody>
          <a:bodyPr/>
          <a:lstStyle/>
          <a:p>
            <a:fld id="{E7DBFD7B-345A-4875-AC80-3020A7D1148C}" type="slidenum">
              <a:rPr lang="en-US"/>
              <a:t>41</a:t>
            </a:fld>
            <a:endParaRPr lang="en-US"/>
          </a:p>
        </p:txBody>
      </p:sp>
    </p:spTree>
    <p:extLst>
      <p:ext uri="{BB962C8B-B14F-4D97-AF65-F5344CB8AC3E}">
        <p14:creationId xmlns:p14="http://schemas.microsoft.com/office/powerpoint/2010/main" val="2960796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Examples of user comments for these types of questions and maybe more examples in appendix</a:t>
            </a:r>
          </a:p>
        </p:txBody>
      </p:sp>
      <p:sp>
        <p:nvSpPr>
          <p:cNvPr id="4" name="Slide Number Placeholder 3"/>
          <p:cNvSpPr>
            <a:spLocks noGrp="1"/>
          </p:cNvSpPr>
          <p:nvPr>
            <p:ph type="sldNum" sz="quarter" idx="5"/>
          </p:nvPr>
        </p:nvSpPr>
        <p:spPr/>
        <p:txBody>
          <a:bodyPr/>
          <a:lstStyle/>
          <a:p>
            <a:fld id="{E7DBFD7B-345A-4875-AC80-3020A7D1148C}" type="slidenum">
              <a:rPr lang="en-US"/>
              <a:t>42</a:t>
            </a:fld>
            <a:endParaRPr lang="en-US"/>
          </a:p>
        </p:txBody>
      </p:sp>
    </p:spTree>
    <p:extLst>
      <p:ext uri="{BB962C8B-B14F-4D97-AF65-F5344CB8AC3E}">
        <p14:creationId xmlns:p14="http://schemas.microsoft.com/office/powerpoint/2010/main" val="716650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Maybe overlay total usage per year?</a:t>
            </a:r>
          </a:p>
        </p:txBody>
      </p:sp>
      <p:sp>
        <p:nvSpPr>
          <p:cNvPr id="4" name="Slide Number Placeholder 3"/>
          <p:cNvSpPr>
            <a:spLocks noGrp="1"/>
          </p:cNvSpPr>
          <p:nvPr>
            <p:ph type="sldNum" sz="quarter" idx="5"/>
          </p:nvPr>
        </p:nvSpPr>
        <p:spPr/>
        <p:txBody>
          <a:bodyPr/>
          <a:lstStyle/>
          <a:p>
            <a:fld id="{E7DBFD7B-345A-4875-AC80-3020A7D1148C}" type="slidenum">
              <a:rPr lang="en-US"/>
              <a:t>8</a:t>
            </a:fld>
            <a:endParaRPr lang="en-US"/>
          </a:p>
        </p:txBody>
      </p:sp>
    </p:spTree>
    <p:extLst>
      <p:ext uri="{BB962C8B-B14F-4D97-AF65-F5344CB8AC3E}">
        <p14:creationId xmlns:p14="http://schemas.microsoft.com/office/powerpoint/2010/main" val="76057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Maybe overlay total usage per year?</a:t>
            </a:r>
          </a:p>
        </p:txBody>
      </p:sp>
      <p:sp>
        <p:nvSpPr>
          <p:cNvPr id="4" name="Slide Number Placeholder 3"/>
          <p:cNvSpPr>
            <a:spLocks noGrp="1"/>
          </p:cNvSpPr>
          <p:nvPr>
            <p:ph type="sldNum" sz="quarter" idx="5"/>
          </p:nvPr>
        </p:nvSpPr>
        <p:spPr/>
        <p:txBody>
          <a:bodyPr/>
          <a:lstStyle/>
          <a:p>
            <a:fld id="{E7DBFD7B-345A-4875-AC80-3020A7D1148C}" type="slidenum">
              <a:rPr lang="en-US"/>
              <a:t>9</a:t>
            </a:fld>
            <a:endParaRPr lang="en-US"/>
          </a:p>
        </p:txBody>
      </p:sp>
    </p:spTree>
    <p:extLst>
      <p:ext uri="{BB962C8B-B14F-4D97-AF65-F5344CB8AC3E}">
        <p14:creationId xmlns:p14="http://schemas.microsoft.com/office/powerpoint/2010/main" val="3665562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Maybe overlay total usage per year?</a:t>
            </a:r>
          </a:p>
        </p:txBody>
      </p:sp>
      <p:sp>
        <p:nvSpPr>
          <p:cNvPr id="4" name="Slide Number Placeholder 3"/>
          <p:cNvSpPr>
            <a:spLocks noGrp="1"/>
          </p:cNvSpPr>
          <p:nvPr>
            <p:ph type="sldNum" sz="quarter" idx="5"/>
          </p:nvPr>
        </p:nvSpPr>
        <p:spPr/>
        <p:txBody>
          <a:bodyPr/>
          <a:lstStyle/>
          <a:p>
            <a:fld id="{E7DBFD7B-345A-4875-AC80-3020A7D1148C}" type="slidenum">
              <a:rPr lang="en-US"/>
              <a:t>10</a:t>
            </a:fld>
            <a:endParaRPr lang="en-US"/>
          </a:p>
        </p:txBody>
      </p:sp>
    </p:spTree>
    <p:extLst>
      <p:ext uri="{BB962C8B-B14F-4D97-AF65-F5344CB8AC3E}">
        <p14:creationId xmlns:p14="http://schemas.microsoft.com/office/powerpoint/2010/main" val="88645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Maybe show % users asking questions repeatedly and tie in previous analysis regarding survival rate?</a:t>
            </a:r>
          </a:p>
        </p:txBody>
      </p:sp>
      <p:sp>
        <p:nvSpPr>
          <p:cNvPr id="4" name="Slide Number Placeholder 3"/>
          <p:cNvSpPr>
            <a:spLocks noGrp="1"/>
          </p:cNvSpPr>
          <p:nvPr>
            <p:ph type="sldNum" sz="quarter" idx="5"/>
          </p:nvPr>
        </p:nvSpPr>
        <p:spPr/>
        <p:txBody>
          <a:bodyPr/>
          <a:lstStyle/>
          <a:p>
            <a:fld id="{E7DBFD7B-345A-4875-AC80-3020A7D1148C}" type="slidenum">
              <a:rPr lang="en-US"/>
              <a:t>11</a:t>
            </a:fld>
            <a:endParaRPr lang="en-US"/>
          </a:p>
        </p:txBody>
      </p:sp>
    </p:spTree>
    <p:extLst>
      <p:ext uri="{BB962C8B-B14F-4D97-AF65-F5344CB8AC3E}">
        <p14:creationId xmlns:p14="http://schemas.microsoft.com/office/powerpoint/2010/main" val="4096025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1.These are the topics generated from user inputs</a:t>
            </a:r>
          </a:p>
          <a:p>
            <a:r>
              <a:rPr lang="en-US">
                <a:cs typeface="Calibri"/>
              </a:rPr>
              <a:t>2.PC issues and requests are most asked questions</a:t>
            </a:r>
          </a:p>
        </p:txBody>
      </p:sp>
      <p:sp>
        <p:nvSpPr>
          <p:cNvPr id="4" name="Slide Number Placeholder 3"/>
          <p:cNvSpPr>
            <a:spLocks noGrp="1"/>
          </p:cNvSpPr>
          <p:nvPr>
            <p:ph type="sldNum" sz="quarter" idx="5"/>
          </p:nvPr>
        </p:nvSpPr>
        <p:spPr/>
        <p:txBody>
          <a:bodyPr/>
          <a:lstStyle/>
          <a:p>
            <a:fld id="{B744EA62-7888-EF4F-AC85-D3E560BB19FB}" type="slidenum">
              <a:rPr lang="en-US" smtClean="0"/>
              <a:t>13</a:t>
            </a:fld>
            <a:endParaRPr lang="en-US"/>
          </a:p>
        </p:txBody>
      </p:sp>
    </p:spTree>
    <p:extLst>
      <p:ext uri="{BB962C8B-B14F-4D97-AF65-F5344CB8AC3E}">
        <p14:creationId xmlns:p14="http://schemas.microsoft.com/office/powerpoint/2010/main" val="4068668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Top 90% above confidence score topics for user inputs and plugin names</a:t>
            </a:r>
          </a:p>
          <a:p>
            <a:r>
              <a:rPr lang="en-US">
                <a:cs typeface="Calibri"/>
              </a:rPr>
              <a:t>2. The colors in the plots are plugin names</a:t>
            </a:r>
          </a:p>
        </p:txBody>
      </p:sp>
      <p:sp>
        <p:nvSpPr>
          <p:cNvPr id="4" name="Slide Number Placeholder 3"/>
          <p:cNvSpPr>
            <a:spLocks noGrp="1"/>
          </p:cNvSpPr>
          <p:nvPr>
            <p:ph type="sldNum" sz="quarter" idx="5"/>
          </p:nvPr>
        </p:nvSpPr>
        <p:spPr/>
        <p:txBody>
          <a:bodyPr/>
          <a:lstStyle/>
          <a:p>
            <a:fld id="{B744EA62-7888-EF4F-AC85-D3E560BB19FB}" type="slidenum">
              <a:rPr lang="en-US" smtClean="0"/>
              <a:t>14</a:t>
            </a:fld>
            <a:endParaRPr lang="en-US"/>
          </a:p>
        </p:txBody>
      </p:sp>
    </p:spTree>
    <p:extLst>
      <p:ext uri="{BB962C8B-B14F-4D97-AF65-F5344CB8AC3E}">
        <p14:creationId xmlns:p14="http://schemas.microsoft.com/office/powerpoint/2010/main" val="1105092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The bad responses are uncommon topics between user input and plugin outs</a:t>
            </a:r>
          </a:p>
          <a:p>
            <a:r>
              <a:rPr lang="en-US">
                <a:cs typeface="Calibri"/>
              </a:rPr>
              <a:t>2. LUIS tries the classify the user input to retrieve the relevant answer</a:t>
            </a:r>
          </a:p>
        </p:txBody>
      </p:sp>
      <p:sp>
        <p:nvSpPr>
          <p:cNvPr id="4" name="Slide Number Placeholder 3"/>
          <p:cNvSpPr>
            <a:spLocks noGrp="1"/>
          </p:cNvSpPr>
          <p:nvPr>
            <p:ph type="sldNum" sz="quarter" idx="5"/>
          </p:nvPr>
        </p:nvSpPr>
        <p:spPr/>
        <p:txBody>
          <a:bodyPr/>
          <a:lstStyle/>
          <a:p>
            <a:fld id="{B744EA62-7888-EF4F-AC85-D3E560BB19FB}" type="slidenum">
              <a:rPr lang="en-US" smtClean="0"/>
              <a:t>15</a:t>
            </a:fld>
            <a:endParaRPr lang="en-US"/>
          </a:p>
        </p:txBody>
      </p:sp>
    </p:spTree>
    <p:extLst>
      <p:ext uri="{BB962C8B-B14F-4D97-AF65-F5344CB8AC3E}">
        <p14:creationId xmlns:p14="http://schemas.microsoft.com/office/powerpoint/2010/main" val="1318407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a:t>
            </a:r>
            <a:r>
              <a:rPr lang="en-US" err="1">
                <a:cs typeface="Calibri"/>
              </a:rPr>
              <a:t>Qna</a:t>
            </a:r>
            <a:r>
              <a:rPr lang="en-US">
                <a:cs typeface="Calibri"/>
              </a:rPr>
              <a:t> plugin outputs are addressing the user input from all the plugins</a:t>
            </a:r>
          </a:p>
        </p:txBody>
      </p:sp>
      <p:sp>
        <p:nvSpPr>
          <p:cNvPr id="4" name="Slide Number Placeholder 3"/>
          <p:cNvSpPr>
            <a:spLocks noGrp="1"/>
          </p:cNvSpPr>
          <p:nvPr>
            <p:ph type="sldNum" sz="quarter" idx="5"/>
          </p:nvPr>
        </p:nvSpPr>
        <p:spPr/>
        <p:txBody>
          <a:bodyPr/>
          <a:lstStyle/>
          <a:p>
            <a:fld id="{B744EA62-7888-EF4F-AC85-D3E560BB19FB}" type="slidenum">
              <a:rPr lang="en-US" smtClean="0"/>
              <a:t>16</a:t>
            </a:fld>
            <a:endParaRPr lang="en-US"/>
          </a:p>
        </p:txBody>
      </p:sp>
    </p:spTree>
    <p:extLst>
      <p:ext uri="{BB962C8B-B14F-4D97-AF65-F5344CB8AC3E}">
        <p14:creationId xmlns:p14="http://schemas.microsoft.com/office/powerpoint/2010/main" val="2224853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9B10F54-5896-544B-A1B7-0B023CD91E6F}"/>
              </a:ext>
            </a:extLst>
          </p:cNvPr>
          <p:cNvSpPr>
            <a:spLocks noGrp="1"/>
          </p:cNvSpPr>
          <p:nvPr>
            <p:ph type="title" hasCustomPrompt="1"/>
          </p:nvPr>
        </p:nvSpPr>
        <p:spPr>
          <a:xfrm>
            <a:off x="548640" y="1085871"/>
            <a:ext cx="8046720" cy="1508120"/>
          </a:xfrm>
          <a:prstGeom prst="rect">
            <a:avLst/>
          </a:prstGeom>
        </p:spPr>
        <p:txBody>
          <a:bodyPr vert="horz" lIns="0" tIns="0" rIns="0" bIns="0" rtlCol="0" anchor="b" anchorCtr="0">
            <a:noAutofit/>
          </a:bodyPr>
          <a:lstStyle>
            <a:lvl1pPr algn="l">
              <a:defRPr sz="4200" b="0" i="0" baseline="0">
                <a:latin typeface="Calibri Light" panose="020F0302020204030204" pitchFamily="34" charset="0"/>
              </a:defRPr>
            </a:lvl1pPr>
          </a:lstStyle>
          <a:p>
            <a:r>
              <a:rPr lang="en-US"/>
              <a:t>Click to edit title </a:t>
            </a:r>
          </a:p>
        </p:txBody>
      </p:sp>
      <p:sp>
        <p:nvSpPr>
          <p:cNvPr id="13" name="TextBox 12">
            <a:extLst>
              <a:ext uri="{FF2B5EF4-FFF2-40B4-BE49-F238E27FC236}">
                <a16:creationId xmlns:a16="http://schemas.microsoft.com/office/drawing/2014/main" id="{572F51F4-C232-274B-B3F2-B8FD09507CE6}"/>
              </a:ext>
            </a:extLst>
          </p:cNvPr>
          <p:cNvSpPr txBox="1"/>
          <p:nvPr userDrawn="1"/>
        </p:nvSpPr>
        <p:spPr>
          <a:xfrm>
            <a:off x="8662773" y="6503912"/>
            <a:ext cx="312907" cy="287259"/>
          </a:xfrm>
          <a:prstGeom prst="rect">
            <a:avLst/>
          </a:prstGeom>
          <a:noFill/>
        </p:spPr>
        <p:txBody>
          <a:bodyPr wrap="square" lIns="0" rIns="0" rtlCol="0">
            <a:noAutofit/>
          </a:bodyPr>
          <a:lstStyle/>
          <a:p>
            <a:pPr algn="r"/>
            <a:endParaRPr lang="en-US" sz="800">
              <a:solidFill>
                <a:schemeClr val="tx1"/>
              </a:solidFill>
            </a:endParaRPr>
          </a:p>
        </p:txBody>
      </p:sp>
      <p:sp>
        <p:nvSpPr>
          <p:cNvPr id="15" name="Footer Placeholder 4">
            <a:extLst>
              <a:ext uri="{FF2B5EF4-FFF2-40B4-BE49-F238E27FC236}">
                <a16:creationId xmlns:a16="http://schemas.microsoft.com/office/drawing/2014/main" id="{95013639-7D2E-4F4B-A2B3-109C611CC25E}"/>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a:solidFill>
                  <a:schemeClr val="tx1"/>
                </a:solidFill>
              </a:defRPr>
            </a:lvl1pPr>
          </a:lstStyle>
          <a:p>
            <a:endParaRPr lang="en-US"/>
          </a:p>
        </p:txBody>
      </p:sp>
      <p:pic>
        <p:nvPicPr>
          <p:cNvPr id="9" name="Picture 8">
            <a:extLst>
              <a:ext uri="{FF2B5EF4-FFF2-40B4-BE49-F238E27FC236}">
                <a16:creationId xmlns:a16="http://schemas.microsoft.com/office/drawing/2014/main" id="{6BC70CA5-3E91-494C-A000-AE857AE6533E}"/>
              </a:ext>
            </a:extLst>
          </p:cNvPr>
          <p:cNvPicPr>
            <a:picLocks noChangeAspect="1"/>
          </p:cNvPicPr>
          <p:nvPr userDrawn="1"/>
        </p:nvPicPr>
        <p:blipFill>
          <a:blip r:embed="rId3"/>
          <a:stretch>
            <a:fillRect/>
          </a:stretch>
        </p:blipFill>
        <p:spPr>
          <a:xfrm>
            <a:off x="548640" y="5870271"/>
            <a:ext cx="2743200" cy="391886"/>
          </a:xfrm>
          <a:prstGeom prst="rect">
            <a:avLst/>
          </a:prstGeom>
        </p:spPr>
      </p:pic>
      <p:sp>
        <p:nvSpPr>
          <p:cNvPr id="12" name="Text Placeholder 2">
            <a:extLst>
              <a:ext uri="{FF2B5EF4-FFF2-40B4-BE49-F238E27FC236}">
                <a16:creationId xmlns:a16="http://schemas.microsoft.com/office/drawing/2014/main" id="{CC3D1E65-D7AE-3142-8C8A-3DD3F7A12A51}"/>
              </a:ext>
            </a:extLst>
          </p:cNvPr>
          <p:cNvSpPr>
            <a:spLocks noGrp="1"/>
          </p:cNvSpPr>
          <p:nvPr>
            <p:ph type="body" idx="10" hasCustomPrompt="1"/>
          </p:nvPr>
        </p:nvSpPr>
        <p:spPr>
          <a:xfrm>
            <a:off x="548640" y="2858947"/>
            <a:ext cx="8046720" cy="686893"/>
          </a:xfrm>
          <a:prstGeom prst="rect">
            <a:avLst/>
          </a:prstGeom>
        </p:spPr>
        <p:txBody>
          <a:bodyPr lIns="0" tIns="0" rIns="0" bIns="0"/>
          <a:lstStyle>
            <a:lvl1pPr marL="0" indent="0">
              <a:buFontTx/>
              <a:buNone/>
              <a:defRPr sz="2000" b="1"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 date</a:t>
            </a:r>
          </a:p>
        </p:txBody>
      </p:sp>
    </p:spTree>
    <p:extLst>
      <p:ext uri="{BB962C8B-B14F-4D97-AF65-F5344CB8AC3E}">
        <p14:creationId xmlns:p14="http://schemas.microsoft.com/office/powerpoint/2010/main" val="1800975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80160"/>
            <a:ext cx="3886200" cy="5120640"/>
          </a:xfrm>
          <a:prstGeom prst="rect">
            <a:avLst/>
          </a:prstGeom>
        </p:spPr>
        <p:txBody>
          <a:bodyPr/>
          <a:lstStyle>
            <a:lvl1pPr>
              <a:defRPr sz="22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280160"/>
            <a:ext cx="3886200" cy="5120640"/>
          </a:xfrm>
          <a:prstGeom prst="rect">
            <a:avLst/>
          </a:prstGeom>
        </p:spPr>
        <p:txBody>
          <a:bodyPr/>
          <a:lstStyle>
            <a:lvl1pPr>
              <a:defRPr sz="22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0888E47-4EF1-8D4A-B5A7-B27E686C2D34}"/>
              </a:ext>
            </a:extLst>
          </p:cNvPr>
          <p:cNvSpPr>
            <a:spLocks noGrp="1"/>
          </p:cNvSpPr>
          <p:nvPr>
            <p:ph type="ftr" sz="quarter" idx="3"/>
          </p:nvPr>
        </p:nvSpPr>
        <p:spPr>
          <a:xfrm>
            <a:off x="265649" y="6528816"/>
            <a:ext cx="3086100" cy="287260"/>
          </a:xfrm>
          <a:prstGeom prst="rect">
            <a:avLst/>
          </a:prstGeom>
        </p:spPr>
        <p:txBody>
          <a:bodyPr vert="horz" lIns="91440" tIns="45720" rIns="91440" bIns="45720" rtlCol="0" anchor="ctr"/>
          <a:lstStyle>
            <a:lvl1pPr algn="l">
              <a:defRPr sz="800">
                <a:solidFill>
                  <a:schemeClr val="tx1"/>
                </a:solidFill>
              </a:defRPr>
            </a:lvl1pPr>
          </a:lstStyle>
          <a:p>
            <a:endParaRPr lang="en-US"/>
          </a:p>
        </p:txBody>
      </p:sp>
      <p:sp>
        <p:nvSpPr>
          <p:cNvPr id="8" name="Title 7">
            <a:extLst>
              <a:ext uri="{FF2B5EF4-FFF2-40B4-BE49-F238E27FC236}">
                <a16:creationId xmlns:a16="http://schemas.microsoft.com/office/drawing/2014/main" id="{351BB76F-92D3-3F4A-8081-F83778ABC221}"/>
              </a:ext>
            </a:extLst>
          </p:cNvPr>
          <p:cNvSpPr>
            <a:spLocks noGrp="1"/>
          </p:cNvSpPr>
          <p:nvPr>
            <p:ph type="title" hasCustomPrompt="1"/>
          </p:nvPr>
        </p:nvSpPr>
        <p:spPr>
          <a:xfrm>
            <a:off x="278232" y="146304"/>
            <a:ext cx="8587537" cy="604865"/>
          </a:xfrm>
          <a:prstGeom prst="rect">
            <a:avLst/>
          </a:prstGeom>
        </p:spPr>
        <p:txBody>
          <a:bodyPr anchor="ctr" anchorCtr="0"/>
          <a:lstStyle>
            <a:lvl1pPr>
              <a:defRPr b="0" i="0">
                <a:latin typeface="Calibri" panose="020F0502020204030204" pitchFamily="34" charset="0"/>
                <a:cs typeface="Calibri" panose="020F0502020204030204" pitchFamily="34" charset="0"/>
              </a:defRPr>
            </a:lvl1pPr>
          </a:lstStyle>
          <a:p>
            <a:r>
              <a:rPr lang="en-US"/>
              <a:t>Click to edit title</a:t>
            </a:r>
          </a:p>
        </p:txBody>
      </p:sp>
      <p:sp>
        <p:nvSpPr>
          <p:cNvPr id="9" name="TextBox 8">
            <a:extLst>
              <a:ext uri="{FF2B5EF4-FFF2-40B4-BE49-F238E27FC236}">
                <a16:creationId xmlns:a16="http://schemas.microsoft.com/office/drawing/2014/main" id="{68DD3E63-2960-1F46-BCF4-3DC59F4836B1}"/>
              </a:ext>
            </a:extLst>
          </p:cNvPr>
          <p:cNvSpPr txBox="1"/>
          <p:nvPr userDrawn="1"/>
        </p:nvSpPr>
        <p:spPr>
          <a:xfrm>
            <a:off x="8778240" y="6528816"/>
            <a:ext cx="312907" cy="287259"/>
          </a:xfrm>
          <a:prstGeom prst="rect">
            <a:avLst/>
          </a:prstGeom>
          <a:noFill/>
        </p:spPr>
        <p:txBody>
          <a:bodyPr wrap="square" lIns="91440" rIns="91440" rtlCol="0" anchor="ctr" anchorCtr="0">
            <a:noAutofit/>
          </a:bodyPr>
          <a:lstStyle/>
          <a:p>
            <a:pPr algn="r"/>
            <a:fld id="{E69191C5-0CDC-DB4B-ACAB-57E8E7ED39E6}" type="slidenum">
              <a:rPr lang="en-US" sz="800" smtClean="0">
                <a:solidFill>
                  <a:schemeClr val="tx1"/>
                </a:solidFill>
              </a:rPr>
              <a:pPr algn="r"/>
              <a:t>‹#›</a:t>
            </a:fld>
            <a:endParaRPr lang="en-US" sz="800">
              <a:solidFill>
                <a:schemeClr val="tx1"/>
              </a:solidFill>
            </a:endParaRPr>
          </a:p>
        </p:txBody>
      </p:sp>
    </p:spTree>
    <p:extLst>
      <p:ext uri="{BB962C8B-B14F-4D97-AF65-F5344CB8AC3E}">
        <p14:creationId xmlns:p14="http://schemas.microsoft.com/office/powerpoint/2010/main" val="420236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ack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334EBE-1AD6-014A-9321-392394FBB866}"/>
              </a:ext>
            </a:extLst>
          </p:cNvPr>
          <p:cNvPicPr>
            <a:picLocks noChangeAspect="1"/>
          </p:cNvPicPr>
          <p:nvPr userDrawn="1"/>
        </p:nvPicPr>
        <p:blipFill>
          <a:blip r:embed="rId2"/>
          <a:stretch>
            <a:fillRect/>
          </a:stretch>
        </p:blipFill>
        <p:spPr>
          <a:xfrm>
            <a:off x="3368040" y="1870365"/>
            <a:ext cx="2407920" cy="2407920"/>
          </a:xfrm>
          <a:prstGeom prst="rect">
            <a:avLst/>
          </a:prstGeom>
        </p:spPr>
      </p:pic>
    </p:spTree>
    <p:extLst>
      <p:ext uri="{BB962C8B-B14F-4D97-AF65-F5344CB8AC3E}">
        <p14:creationId xmlns:p14="http://schemas.microsoft.com/office/powerpoint/2010/main" val="4215526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7"/>
            <a:ext cx="6858000" cy="165576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8480715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3442757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17307461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2057401"/>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F0AC56-E01A-F74D-9010-B0A5DC26A503}" type="slidenum">
              <a:rPr lang="en-US" smtClean="0"/>
              <a:t>‹#›</a:t>
            </a:fld>
            <a:endParaRPr lang="en-US"/>
          </a:p>
        </p:txBody>
      </p:sp>
    </p:spTree>
    <p:extLst>
      <p:ext uri="{BB962C8B-B14F-4D97-AF65-F5344CB8AC3E}">
        <p14:creationId xmlns:p14="http://schemas.microsoft.com/office/powerpoint/2010/main" val="275815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9B10F54-5896-544B-A1B7-0B023CD91E6F}"/>
              </a:ext>
            </a:extLst>
          </p:cNvPr>
          <p:cNvSpPr>
            <a:spLocks noGrp="1"/>
          </p:cNvSpPr>
          <p:nvPr>
            <p:ph type="title" hasCustomPrompt="1"/>
          </p:nvPr>
        </p:nvSpPr>
        <p:spPr>
          <a:xfrm>
            <a:off x="548640" y="1085871"/>
            <a:ext cx="8046720" cy="1508120"/>
          </a:xfrm>
          <a:prstGeom prst="rect">
            <a:avLst/>
          </a:prstGeom>
        </p:spPr>
        <p:txBody>
          <a:bodyPr vert="horz" lIns="0" tIns="0" rIns="0" bIns="0" rtlCol="0" anchor="b" anchorCtr="0">
            <a:noAutofit/>
          </a:bodyPr>
          <a:lstStyle>
            <a:lvl1pPr algn="l">
              <a:defRPr sz="4200" b="0" i="0" baseline="0">
                <a:solidFill>
                  <a:schemeClr val="bg1"/>
                </a:solidFill>
                <a:latin typeface="Calibri Light" panose="020F0302020204030204" pitchFamily="34" charset="0"/>
              </a:defRPr>
            </a:lvl1pPr>
          </a:lstStyle>
          <a:p>
            <a:r>
              <a:rPr lang="en-US"/>
              <a:t>Click to edit title </a:t>
            </a:r>
          </a:p>
        </p:txBody>
      </p:sp>
      <p:sp>
        <p:nvSpPr>
          <p:cNvPr id="13" name="TextBox 12">
            <a:extLst>
              <a:ext uri="{FF2B5EF4-FFF2-40B4-BE49-F238E27FC236}">
                <a16:creationId xmlns:a16="http://schemas.microsoft.com/office/drawing/2014/main" id="{572F51F4-C232-274B-B3F2-B8FD09507CE6}"/>
              </a:ext>
            </a:extLst>
          </p:cNvPr>
          <p:cNvSpPr txBox="1"/>
          <p:nvPr userDrawn="1"/>
        </p:nvSpPr>
        <p:spPr>
          <a:xfrm>
            <a:off x="8662773" y="6503912"/>
            <a:ext cx="312907" cy="287259"/>
          </a:xfrm>
          <a:prstGeom prst="rect">
            <a:avLst/>
          </a:prstGeom>
          <a:noFill/>
        </p:spPr>
        <p:txBody>
          <a:bodyPr wrap="square" lIns="0" rIns="0" rtlCol="0">
            <a:noAutofit/>
          </a:bodyPr>
          <a:lstStyle/>
          <a:p>
            <a:pPr algn="r"/>
            <a:endParaRPr lang="en-US" sz="800" baseline="0">
              <a:solidFill>
                <a:schemeClr val="bg1"/>
              </a:solidFill>
            </a:endParaRPr>
          </a:p>
        </p:txBody>
      </p:sp>
      <p:sp>
        <p:nvSpPr>
          <p:cNvPr id="15" name="Footer Placeholder 4">
            <a:extLst>
              <a:ext uri="{FF2B5EF4-FFF2-40B4-BE49-F238E27FC236}">
                <a16:creationId xmlns:a16="http://schemas.microsoft.com/office/drawing/2014/main" id="{95013639-7D2E-4F4B-A2B3-109C611CC25E}"/>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pic>
        <p:nvPicPr>
          <p:cNvPr id="10" name="Picture 9" descr="A picture containing text, clipart&#10;&#10;Description automatically generated">
            <a:extLst>
              <a:ext uri="{FF2B5EF4-FFF2-40B4-BE49-F238E27FC236}">
                <a16:creationId xmlns:a16="http://schemas.microsoft.com/office/drawing/2014/main" id="{2CE1B9AC-F14A-AB40-AB96-CCFF9C344ADA}"/>
              </a:ext>
            </a:extLst>
          </p:cNvPr>
          <p:cNvPicPr>
            <a:picLocks noChangeAspect="1"/>
          </p:cNvPicPr>
          <p:nvPr userDrawn="1"/>
        </p:nvPicPr>
        <p:blipFill>
          <a:blip r:embed="rId3"/>
          <a:stretch>
            <a:fillRect/>
          </a:stretch>
        </p:blipFill>
        <p:spPr>
          <a:xfrm>
            <a:off x="548640" y="5870449"/>
            <a:ext cx="2743200" cy="387350"/>
          </a:xfrm>
          <a:prstGeom prst="rect">
            <a:avLst/>
          </a:prstGeom>
        </p:spPr>
      </p:pic>
      <p:sp>
        <p:nvSpPr>
          <p:cNvPr id="12" name="Text Placeholder 2">
            <a:extLst>
              <a:ext uri="{FF2B5EF4-FFF2-40B4-BE49-F238E27FC236}">
                <a16:creationId xmlns:a16="http://schemas.microsoft.com/office/drawing/2014/main" id="{2F23098E-091B-D64C-9E79-E1A261257A58}"/>
              </a:ext>
            </a:extLst>
          </p:cNvPr>
          <p:cNvSpPr>
            <a:spLocks noGrp="1"/>
          </p:cNvSpPr>
          <p:nvPr>
            <p:ph type="body" idx="10" hasCustomPrompt="1"/>
          </p:nvPr>
        </p:nvSpPr>
        <p:spPr>
          <a:xfrm>
            <a:off x="548640" y="2858947"/>
            <a:ext cx="8046720" cy="686893"/>
          </a:xfrm>
          <a:prstGeom prst="rect">
            <a:avLst/>
          </a:prstGeom>
        </p:spPr>
        <p:txBody>
          <a:bodyPr lIns="0" tIns="0" rIns="0" bIns="0"/>
          <a:lstStyle>
            <a:lvl1pPr marL="0" indent="0">
              <a:buFontTx/>
              <a:buNone/>
              <a:defRPr sz="2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 date</a:t>
            </a:r>
          </a:p>
        </p:txBody>
      </p:sp>
    </p:spTree>
    <p:extLst>
      <p:ext uri="{BB962C8B-B14F-4D97-AF65-F5344CB8AC3E}">
        <p14:creationId xmlns:p14="http://schemas.microsoft.com/office/powerpoint/2010/main" val="119972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9B10F54-5896-544B-A1B7-0B023CD91E6F}"/>
              </a:ext>
            </a:extLst>
          </p:cNvPr>
          <p:cNvSpPr>
            <a:spLocks noGrp="1"/>
          </p:cNvSpPr>
          <p:nvPr>
            <p:ph type="title" hasCustomPrompt="1"/>
          </p:nvPr>
        </p:nvSpPr>
        <p:spPr>
          <a:xfrm>
            <a:off x="548640" y="1085871"/>
            <a:ext cx="8046720" cy="1508120"/>
          </a:xfrm>
          <a:prstGeom prst="rect">
            <a:avLst/>
          </a:prstGeom>
        </p:spPr>
        <p:txBody>
          <a:bodyPr vert="horz" lIns="0" tIns="0" rIns="0" bIns="0" rtlCol="0" anchor="b" anchorCtr="0">
            <a:noAutofit/>
          </a:bodyPr>
          <a:lstStyle>
            <a:lvl1pPr algn="l">
              <a:defRPr sz="4200" b="0" i="0" baseline="0">
                <a:solidFill>
                  <a:schemeClr val="bg1"/>
                </a:solidFill>
                <a:latin typeface="Calibri Light" panose="020F0302020204030204" pitchFamily="34" charset="0"/>
              </a:defRPr>
            </a:lvl1pPr>
          </a:lstStyle>
          <a:p>
            <a:r>
              <a:rPr lang="en-US"/>
              <a:t>Click to edit title </a:t>
            </a:r>
          </a:p>
        </p:txBody>
      </p:sp>
      <p:sp>
        <p:nvSpPr>
          <p:cNvPr id="13" name="TextBox 12">
            <a:extLst>
              <a:ext uri="{FF2B5EF4-FFF2-40B4-BE49-F238E27FC236}">
                <a16:creationId xmlns:a16="http://schemas.microsoft.com/office/drawing/2014/main" id="{572F51F4-C232-274B-B3F2-B8FD09507CE6}"/>
              </a:ext>
            </a:extLst>
          </p:cNvPr>
          <p:cNvSpPr txBox="1"/>
          <p:nvPr userDrawn="1"/>
        </p:nvSpPr>
        <p:spPr>
          <a:xfrm>
            <a:off x="8662773" y="6503912"/>
            <a:ext cx="312907" cy="287259"/>
          </a:xfrm>
          <a:prstGeom prst="rect">
            <a:avLst/>
          </a:prstGeom>
          <a:noFill/>
        </p:spPr>
        <p:txBody>
          <a:bodyPr wrap="square" lIns="0" rIns="0" rtlCol="0">
            <a:noAutofit/>
          </a:bodyPr>
          <a:lstStyle/>
          <a:p>
            <a:pPr algn="r"/>
            <a:endParaRPr lang="en-US" sz="800" baseline="0">
              <a:solidFill>
                <a:schemeClr val="bg1"/>
              </a:solidFill>
            </a:endParaRPr>
          </a:p>
        </p:txBody>
      </p:sp>
      <p:sp>
        <p:nvSpPr>
          <p:cNvPr id="15" name="Footer Placeholder 4">
            <a:extLst>
              <a:ext uri="{FF2B5EF4-FFF2-40B4-BE49-F238E27FC236}">
                <a16:creationId xmlns:a16="http://schemas.microsoft.com/office/drawing/2014/main" id="{95013639-7D2E-4F4B-A2B3-109C611CC25E}"/>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sp>
        <p:nvSpPr>
          <p:cNvPr id="10" name="Text Placeholder 2">
            <a:extLst>
              <a:ext uri="{FF2B5EF4-FFF2-40B4-BE49-F238E27FC236}">
                <a16:creationId xmlns:a16="http://schemas.microsoft.com/office/drawing/2014/main" id="{29DE9DC1-BCAD-2D44-B9A3-9A54F016A021}"/>
              </a:ext>
            </a:extLst>
          </p:cNvPr>
          <p:cNvSpPr>
            <a:spLocks noGrp="1"/>
          </p:cNvSpPr>
          <p:nvPr>
            <p:ph type="body" idx="10" hasCustomPrompt="1"/>
          </p:nvPr>
        </p:nvSpPr>
        <p:spPr>
          <a:xfrm>
            <a:off x="548640" y="2858947"/>
            <a:ext cx="8046720" cy="686893"/>
          </a:xfrm>
          <a:prstGeom prst="rect">
            <a:avLst/>
          </a:prstGeom>
        </p:spPr>
        <p:txBody>
          <a:bodyPr lIns="0" tIns="0" rIns="0" bIns="0"/>
          <a:lstStyle>
            <a:lvl1pPr marL="0" indent="0">
              <a:buFontTx/>
              <a:buNone/>
              <a:defRPr sz="2000" b="1">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Presenter name / date</a:t>
            </a:r>
          </a:p>
        </p:txBody>
      </p:sp>
      <p:pic>
        <p:nvPicPr>
          <p:cNvPr id="8" name="Picture 7">
            <a:extLst>
              <a:ext uri="{FF2B5EF4-FFF2-40B4-BE49-F238E27FC236}">
                <a16:creationId xmlns:a16="http://schemas.microsoft.com/office/drawing/2014/main" id="{53176029-0601-4444-B1EC-AE27A2451DEC}"/>
              </a:ext>
            </a:extLst>
          </p:cNvPr>
          <p:cNvPicPr>
            <a:picLocks noChangeAspect="1"/>
          </p:cNvPicPr>
          <p:nvPr userDrawn="1"/>
        </p:nvPicPr>
        <p:blipFill>
          <a:blip r:embed="rId3"/>
          <a:stretch>
            <a:fillRect/>
          </a:stretch>
        </p:blipFill>
        <p:spPr>
          <a:xfrm>
            <a:off x="548640" y="5870449"/>
            <a:ext cx="2743200" cy="390379"/>
          </a:xfrm>
          <a:prstGeom prst="rect">
            <a:avLst/>
          </a:prstGeom>
        </p:spPr>
      </p:pic>
    </p:spTree>
    <p:extLst>
      <p:ext uri="{BB962C8B-B14F-4D97-AF65-F5344CB8AC3E}">
        <p14:creationId xmlns:p14="http://schemas.microsoft.com/office/powerpoint/2010/main" val="1651214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9B10F54-5896-544B-A1B7-0B023CD91E6F}"/>
              </a:ext>
            </a:extLst>
          </p:cNvPr>
          <p:cNvSpPr>
            <a:spLocks noGrp="1"/>
          </p:cNvSpPr>
          <p:nvPr>
            <p:ph type="title" hasCustomPrompt="1"/>
          </p:nvPr>
        </p:nvSpPr>
        <p:spPr>
          <a:xfrm>
            <a:off x="548640" y="919509"/>
            <a:ext cx="8046720" cy="1508120"/>
          </a:xfrm>
          <a:prstGeom prst="rect">
            <a:avLst/>
          </a:prstGeom>
        </p:spPr>
        <p:txBody>
          <a:bodyPr vert="horz" lIns="0" tIns="0" rIns="0" bIns="0" rtlCol="0" anchor="b" anchorCtr="0">
            <a:noAutofit/>
          </a:bodyPr>
          <a:lstStyle>
            <a:lvl1pPr algn="l">
              <a:defRPr sz="4200" b="0" i="0" baseline="0">
                <a:solidFill>
                  <a:schemeClr val="bg1"/>
                </a:solidFill>
                <a:latin typeface="Calibri Light" panose="020F0302020204030204" pitchFamily="34" charset="0"/>
              </a:defRPr>
            </a:lvl1pPr>
          </a:lstStyle>
          <a:p>
            <a:r>
              <a:rPr lang="en-US"/>
              <a:t>Section divider </a:t>
            </a:r>
          </a:p>
        </p:txBody>
      </p:sp>
      <p:sp>
        <p:nvSpPr>
          <p:cNvPr id="13" name="TextBox 12">
            <a:extLst>
              <a:ext uri="{FF2B5EF4-FFF2-40B4-BE49-F238E27FC236}">
                <a16:creationId xmlns:a16="http://schemas.microsoft.com/office/drawing/2014/main" id="{572F51F4-C232-274B-B3F2-B8FD09507CE6}"/>
              </a:ext>
            </a:extLst>
          </p:cNvPr>
          <p:cNvSpPr txBox="1"/>
          <p:nvPr userDrawn="1"/>
        </p:nvSpPr>
        <p:spPr>
          <a:xfrm>
            <a:off x="8778240" y="6528816"/>
            <a:ext cx="312907" cy="287259"/>
          </a:xfrm>
          <a:prstGeom prst="rect">
            <a:avLst/>
          </a:prstGeom>
          <a:noFill/>
        </p:spPr>
        <p:txBody>
          <a:bodyPr wrap="square" lIns="91440" rIns="91440" rtlCol="0" anchor="ctr" anchorCtr="0">
            <a:noAutofit/>
          </a:bodyPr>
          <a:lstStyle/>
          <a:p>
            <a:pPr algn="r"/>
            <a:fld id="{E69191C5-0CDC-DB4B-ACAB-57E8E7ED39E6}" type="slidenum">
              <a:rPr lang="en-US" sz="800" baseline="0" smtClean="0">
                <a:solidFill>
                  <a:schemeClr val="bg1"/>
                </a:solidFill>
              </a:rPr>
              <a:pPr algn="r"/>
              <a:t>‹#›</a:t>
            </a:fld>
            <a:endParaRPr lang="en-US" sz="800" baseline="0">
              <a:solidFill>
                <a:schemeClr val="bg1"/>
              </a:solidFill>
            </a:endParaRPr>
          </a:p>
        </p:txBody>
      </p:sp>
      <p:sp>
        <p:nvSpPr>
          <p:cNvPr id="15" name="Footer Placeholder 4">
            <a:extLst>
              <a:ext uri="{FF2B5EF4-FFF2-40B4-BE49-F238E27FC236}">
                <a16:creationId xmlns:a16="http://schemas.microsoft.com/office/drawing/2014/main" id="{95013639-7D2E-4F4B-A2B3-109C611CC25E}"/>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pic>
        <p:nvPicPr>
          <p:cNvPr id="14" name="Picture 13" descr="A picture containing shape&#10;&#10;Description automatically generated">
            <a:extLst>
              <a:ext uri="{FF2B5EF4-FFF2-40B4-BE49-F238E27FC236}">
                <a16:creationId xmlns:a16="http://schemas.microsoft.com/office/drawing/2014/main" id="{5E14C9C4-DCEC-3448-9A74-2D2EE925F422}"/>
              </a:ext>
            </a:extLst>
          </p:cNvPr>
          <p:cNvPicPr>
            <a:picLocks noChangeAspect="1"/>
          </p:cNvPicPr>
          <p:nvPr userDrawn="1"/>
        </p:nvPicPr>
        <p:blipFill>
          <a:blip r:embed="rId3"/>
          <a:stretch>
            <a:fillRect/>
          </a:stretch>
        </p:blipFill>
        <p:spPr>
          <a:xfrm>
            <a:off x="491742" y="5776769"/>
            <a:ext cx="512403" cy="512403"/>
          </a:xfrm>
          <a:prstGeom prst="rect">
            <a:avLst/>
          </a:prstGeom>
        </p:spPr>
      </p:pic>
    </p:spTree>
    <p:extLst>
      <p:ext uri="{BB962C8B-B14F-4D97-AF65-F5344CB8AC3E}">
        <p14:creationId xmlns:p14="http://schemas.microsoft.com/office/powerpoint/2010/main" val="4001733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29B10F54-5896-544B-A1B7-0B023CD91E6F}"/>
              </a:ext>
            </a:extLst>
          </p:cNvPr>
          <p:cNvSpPr>
            <a:spLocks noGrp="1"/>
          </p:cNvSpPr>
          <p:nvPr>
            <p:ph type="title" hasCustomPrompt="1"/>
          </p:nvPr>
        </p:nvSpPr>
        <p:spPr>
          <a:xfrm>
            <a:off x="548640" y="919509"/>
            <a:ext cx="8046720" cy="1508120"/>
          </a:xfrm>
          <a:prstGeom prst="rect">
            <a:avLst/>
          </a:prstGeom>
        </p:spPr>
        <p:txBody>
          <a:bodyPr vert="horz" lIns="0" tIns="0" rIns="0" bIns="0" rtlCol="0" anchor="b" anchorCtr="0">
            <a:noAutofit/>
          </a:bodyPr>
          <a:lstStyle>
            <a:lvl1pPr algn="l">
              <a:defRPr sz="4200" b="0" i="0" baseline="0">
                <a:solidFill>
                  <a:schemeClr val="bg1"/>
                </a:solidFill>
                <a:latin typeface="Calibri Light" panose="020F0302020204030204" pitchFamily="34" charset="0"/>
              </a:defRPr>
            </a:lvl1pPr>
          </a:lstStyle>
          <a:p>
            <a:r>
              <a:rPr lang="en-US"/>
              <a:t>Section divider </a:t>
            </a:r>
          </a:p>
        </p:txBody>
      </p:sp>
      <p:sp>
        <p:nvSpPr>
          <p:cNvPr id="13" name="TextBox 12">
            <a:extLst>
              <a:ext uri="{FF2B5EF4-FFF2-40B4-BE49-F238E27FC236}">
                <a16:creationId xmlns:a16="http://schemas.microsoft.com/office/drawing/2014/main" id="{572F51F4-C232-274B-B3F2-B8FD09507CE6}"/>
              </a:ext>
            </a:extLst>
          </p:cNvPr>
          <p:cNvSpPr txBox="1"/>
          <p:nvPr userDrawn="1"/>
        </p:nvSpPr>
        <p:spPr>
          <a:xfrm>
            <a:off x="8778240" y="6528816"/>
            <a:ext cx="312907" cy="287259"/>
          </a:xfrm>
          <a:prstGeom prst="rect">
            <a:avLst/>
          </a:prstGeom>
          <a:noFill/>
        </p:spPr>
        <p:txBody>
          <a:bodyPr wrap="square" lIns="91440" rIns="91440" rtlCol="0" anchor="ctr" anchorCtr="0">
            <a:noAutofit/>
          </a:bodyPr>
          <a:lstStyle/>
          <a:p>
            <a:pPr algn="r"/>
            <a:fld id="{E69191C5-0CDC-DB4B-ACAB-57E8E7ED39E6}" type="slidenum">
              <a:rPr lang="en-US" sz="800" baseline="0" smtClean="0">
                <a:solidFill>
                  <a:schemeClr val="bg1"/>
                </a:solidFill>
              </a:rPr>
              <a:pPr algn="r"/>
              <a:t>‹#›</a:t>
            </a:fld>
            <a:endParaRPr lang="en-US" sz="800" baseline="0">
              <a:solidFill>
                <a:schemeClr val="bg1"/>
              </a:solidFill>
            </a:endParaRPr>
          </a:p>
        </p:txBody>
      </p:sp>
      <p:sp>
        <p:nvSpPr>
          <p:cNvPr id="15" name="Footer Placeholder 4">
            <a:extLst>
              <a:ext uri="{FF2B5EF4-FFF2-40B4-BE49-F238E27FC236}">
                <a16:creationId xmlns:a16="http://schemas.microsoft.com/office/drawing/2014/main" id="{95013639-7D2E-4F4B-A2B3-109C611CC25E}"/>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pic>
        <p:nvPicPr>
          <p:cNvPr id="3" name="Picture 2">
            <a:extLst>
              <a:ext uri="{FF2B5EF4-FFF2-40B4-BE49-F238E27FC236}">
                <a16:creationId xmlns:a16="http://schemas.microsoft.com/office/drawing/2014/main" id="{FC3E3756-B372-4E40-81E5-E70E4AA5949F}"/>
              </a:ext>
            </a:extLst>
          </p:cNvPr>
          <p:cNvPicPr>
            <a:picLocks noChangeAspect="1"/>
          </p:cNvPicPr>
          <p:nvPr userDrawn="1"/>
        </p:nvPicPr>
        <p:blipFill>
          <a:blip r:embed="rId3"/>
          <a:stretch>
            <a:fillRect/>
          </a:stretch>
        </p:blipFill>
        <p:spPr>
          <a:xfrm>
            <a:off x="541161" y="5858934"/>
            <a:ext cx="398686" cy="345016"/>
          </a:xfrm>
          <a:prstGeom prst="rect">
            <a:avLst/>
          </a:prstGeom>
        </p:spPr>
      </p:pic>
    </p:spTree>
    <p:extLst>
      <p:ext uri="{BB962C8B-B14F-4D97-AF65-F5344CB8AC3E}">
        <p14:creationId xmlns:p14="http://schemas.microsoft.com/office/powerpoint/2010/main" val="228841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extBox 6"/>
          <p:cNvSpPr txBox="1"/>
          <p:nvPr userDrawn="1"/>
        </p:nvSpPr>
        <p:spPr>
          <a:xfrm>
            <a:off x="8778240" y="6528816"/>
            <a:ext cx="312907" cy="287259"/>
          </a:xfrm>
          <a:prstGeom prst="rect">
            <a:avLst/>
          </a:prstGeom>
          <a:noFill/>
        </p:spPr>
        <p:txBody>
          <a:bodyPr wrap="square" lIns="91440" rIns="91440" rtlCol="0" anchor="ctr" anchorCtr="0">
            <a:noAutofit/>
          </a:bodyPr>
          <a:lstStyle/>
          <a:p>
            <a:pPr algn="r"/>
            <a:endParaRPr lang="en-US" sz="800">
              <a:solidFill>
                <a:schemeClr val="tx1"/>
              </a:solidFill>
            </a:endParaRPr>
          </a:p>
        </p:txBody>
      </p:sp>
      <p:sp>
        <p:nvSpPr>
          <p:cNvPr id="10" name="Title Placeholder 1">
            <a:extLst>
              <a:ext uri="{FF2B5EF4-FFF2-40B4-BE49-F238E27FC236}">
                <a16:creationId xmlns:a16="http://schemas.microsoft.com/office/drawing/2014/main" id="{EE742444-7262-8F49-B4C4-477A6643FBC0}"/>
              </a:ext>
            </a:extLst>
          </p:cNvPr>
          <p:cNvSpPr>
            <a:spLocks noGrp="1"/>
          </p:cNvSpPr>
          <p:nvPr>
            <p:ph type="title" hasCustomPrompt="1"/>
          </p:nvPr>
        </p:nvSpPr>
        <p:spPr>
          <a:xfrm>
            <a:off x="278601" y="146304"/>
            <a:ext cx="8587537" cy="604865"/>
          </a:xfrm>
          <a:prstGeom prst="rect">
            <a:avLst/>
          </a:prstGeom>
        </p:spPr>
        <p:txBody>
          <a:bodyPr vert="horz" lIns="0" tIns="0" rIns="0" bIns="0" rtlCol="0" anchor="ctr" anchorCtr="0">
            <a:noAutofit/>
          </a:bodyPr>
          <a:lstStyle>
            <a:lvl1pPr>
              <a:defRPr b="0" i="0" baseline="0">
                <a:solidFill>
                  <a:srgbClr val="000000"/>
                </a:solidFill>
                <a:latin typeface="Calibri" panose="020F0502020204030204" pitchFamily="34" charset="0"/>
                <a:cs typeface="Calibri" panose="020F0502020204030204" pitchFamily="34" charset="0"/>
              </a:defRPr>
            </a:lvl1pPr>
          </a:lstStyle>
          <a:p>
            <a:r>
              <a:rPr lang="en-US"/>
              <a:t>Click to edit title</a:t>
            </a:r>
          </a:p>
        </p:txBody>
      </p:sp>
      <p:sp>
        <p:nvSpPr>
          <p:cNvPr id="9" name="Footer Placeholder 4">
            <a:extLst>
              <a:ext uri="{FF2B5EF4-FFF2-40B4-BE49-F238E27FC236}">
                <a16:creationId xmlns:a16="http://schemas.microsoft.com/office/drawing/2014/main" id="{D93DF5D0-4990-484A-BCDA-17365D8581B4}"/>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a:solidFill>
                  <a:schemeClr val="tx1"/>
                </a:solidFill>
              </a:defRPr>
            </a:lvl1pPr>
          </a:lstStyle>
          <a:p>
            <a:endParaRPr lang="en-US"/>
          </a:p>
        </p:txBody>
      </p:sp>
      <p:sp>
        <p:nvSpPr>
          <p:cNvPr id="8" name="Text Placeholder 2">
            <a:extLst>
              <a:ext uri="{FF2B5EF4-FFF2-40B4-BE49-F238E27FC236}">
                <a16:creationId xmlns:a16="http://schemas.microsoft.com/office/drawing/2014/main" id="{E97BA3D8-9A9B-4540-AC3C-9166040012C8}"/>
              </a:ext>
            </a:extLst>
          </p:cNvPr>
          <p:cNvSpPr>
            <a:spLocks noGrp="1"/>
          </p:cNvSpPr>
          <p:nvPr>
            <p:ph idx="1"/>
          </p:nvPr>
        </p:nvSpPr>
        <p:spPr>
          <a:xfrm>
            <a:off x="457199" y="1280160"/>
            <a:ext cx="8229600" cy="5120640"/>
          </a:xfrm>
          <a:prstGeom prst="rect">
            <a:avLst/>
          </a:prstGeom>
          <a:noFill/>
        </p:spPr>
        <p:txBody>
          <a:bodyPr vert="horz" lIns="0" tIns="0" rIns="0" bIns="0" rtlCol="0">
            <a:noAutofit/>
          </a:bodyPr>
          <a:lstStyle>
            <a:lvl1pPr>
              <a:defRPr sz="2400"/>
            </a:lvl1pPr>
            <a:lvl2pPr>
              <a:defRPr baseline="0">
                <a:solidFill>
                  <a:schemeClr val="tx1"/>
                </a:solidFill>
              </a:defRPr>
            </a:lvl2pPr>
            <a:lvl3pPr>
              <a:defRPr baseline="0">
                <a:solidFill>
                  <a:schemeClr val="tx1"/>
                </a:solidFill>
              </a:defRPr>
            </a:lvl3pPr>
            <a:lvl4pPr>
              <a:defRPr baseline="0">
                <a:solidFill>
                  <a:schemeClr val="tx1"/>
                </a:solidFill>
              </a:defRPr>
            </a:lvl4pPr>
            <a:lvl5pPr>
              <a:defRPr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4437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4509B4C-34CD-E849-91CD-3D5C4D841836}"/>
              </a:ext>
            </a:extLst>
          </p:cNvPr>
          <p:cNvSpPr/>
          <p:nvPr userDrawn="1"/>
        </p:nvSpPr>
        <p:spPr>
          <a:xfrm>
            <a:off x="-1" y="6515100"/>
            <a:ext cx="9144001" cy="347472"/>
          </a:xfrm>
          <a:prstGeom prst="rect">
            <a:avLst/>
          </a:prstGeom>
          <a:gradFill>
            <a:gsLst>
              <a:gs pos="0">
                <a:schemeClr val="tx2"/>
              </a:gs>
              <a:gs pos="100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27CC78E-CAEF-4843-8DF2-5790AC5676B0}"/>
              </a:ext>
            </a:extLst>
          </p:cNvPr>
          <p:cNvSpPr txBox="1"/>
          <p:nvPr userDrawn="1"/>
        </p:nvSpPr>
        <p:spPr>
          <a:xfrm>
            <a:off x="8662773" y="6528816"/>
            <a:ext cx="312907" cy="287259"/>
          </a:xfrm>
          <a:prstGeom prst="rect">
            <a:avLst/>
          </a:prstGeom>
          <a:noFill/>
        </p:spPr>
        <p:txBody>
          <a:bodyPr wrap="square" lIns="0" rIns="0" rtlCol="0" anchor="ctr" anchorCtr="0">
            <a:noAutofit/>
          </a:bodyPr>
          <a:lstStyle/>
          <a:p>
            <a:pPr algn="r"/>
            <a:fld id="{E69191C5-0CDC-DB4B-ACAB-57E8E7ED39E6}" type="slidenum">
              <a:rPr lang="en-US" sz="800" baseline="0" smtClean="0">
                <a:solidFill>
                  <a:schemeClr val="bg1"/>
                </a:solidFill>
              </a:rPr>
              <a:pPr algn="r"/>
              <a:t>‹#›</a:t>
            </a:fld>
            <a:endParaRPr lang="en-US" sz="800" baseline="0">
              <a:solidFill>
                <a:schemeClr val="bg1"/>
              </a:solidFill>
            </a:endParaRPr>
          </a:p>
        </p:txBody>
      </p:sp>
      <p:sp>
        <p:nvSpPr>
          <p:cNvPr id="7" name="TextBox 6"/>
          <p:cNvSpPr txBox="1"/>
          <p:nvPr userDrawn="1"/>
        </p:nvSpPr>
        <p:spPr>
          <a:xfrm>
            <a:off x="8778240" y="6528816"/>
            <a:ext cx="312907" cy="287259"/>
          </a:xfrm>
          <a:prstGeom prst="rect">
            <a:avLst/>
          </a:prstGeom>
          <a:noFill/>
        </p:spPr>
        <p:txBody>
          <a:bodyPr wrap="square" lIns="91440" rIns="91440" rtlCol="0" anchor="ctr" anchorCtr="0">
            <a:noAutofit/>
          </a:bodyPr>
          <a:lstStyle/>
          <a:p>
            <a:pPr algn="r"/>
            <a:endParaRPr lang="en-US" sz="800">
              <a:solidFill>
                <a:schemeClr val="tx1"/>
              </a:solidFill>
            </a:endParaRPr>
          </a:p>
        </p:txBody>
      </p:sp>
      <p:sp>
        <p:nvSpPr>
          <p:cNvPr id="10" name="Title Placeholder 1">
            <a:extLst>
              <a:ext uri="{FF2B5EF4-FFF2-40B4-BE49-F238E27FC236}">
                <a16:creationId xmlns:a16="http://schemas.microsoft.com/office/drawing/2014/main" id="{EE742444-7262-8F49-B4C4-477A6643FBC0}"/>
              </a:ext>
            </a:extLst>
          </p:cNvPr>
          <p:cNvSpPr>
            <a:spLocks noGrp="1"/>
          </p:cNvSpPr>
          <p:nvPr>
            <p:ph type="title" hasCustomPrompt="1"/>
          </p:nvPr>
        </p:nvSpPr>
        <p:spPr>
          <a:xfrm>
            <a:off x="278601" y="146304"/>
            <a:ext cx="8587537" cy="604865"/>
          </a:xfrm>
          <a:prstGeom prst="rect">
            <a:avLst/>
          </a:prstGeom>
        </p:spPr>
        <p:txBody>
          <a:bodyPr vert="horz" lIns="0" tIns="0" rIns="0" bIns="0" rtlCol="0" anchor="ctr" anchorCtr="0">
            <a:noAutofit/>
          </a:bodyPr>
          <a:lstStyle>
            <a:lvl1pPr>
              <a:defRPr b="0" i="0" baseline="0">
                <a:solidFill>
                  <a:srgbClr val="000000"/>
                </a:solidFill>
                <a:latin typeface="Calibri" panose="020F0502020204030204" pitchFamily="34" charset="0"/>
                <a:cs typeface="Calibri" panose="020F0502020204030204" pitchFamily="34" charset="0"/>
              </a:defRPr>
            </a:lvl1pPr>
          </a:lstStyle>
          <a:p>
            <a:r>
              <a:rPr lang="en-US"/>
              <a:t>Click to edit title</a:t>
            </a:r>
          </a:p>
        </p:txBody>
      </p:sp>
      <p:sp>
        <p:nvSpPr>
          <p:cNvPr id="9" name="Footer Placeholder 4">
            <a:extLst>
              <a:ext uri="{FF2B5EF4-FFF2-40B4-BE49-F238E27FC236}">
                <a16:creationId xmlns:a16="http://schemas.microsoft.com/office/drawing/2014/main" id="{D93DF5D0-4990-484A-BCDA-17365D8581B4}"/>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sp>
        <p:nvSpPr>
          <p:cNvPr id="8" name="Text Placeholder 2">
            <a:extLst>
              <a:ext uri="{FF2B5EF4-FFF2-40B4-BE49-F238E27FC236}">
                <a16:creationId xmlns:a16="http://schemas.microsoft.com/office/drawing/2014/main" id="{394B3F07-9ADF-C94A-8650-FE6FF2D32190}"/>
              </a:ext>
            </a:extLst>
          </p:cNvPr>
          <p:cNvSpPr>
            <a:spLocks noGrp="1"/>
          </p:cNvSpPr>
          <p:nvPr>
            <p:ph idx="1"/>
          </p:nvPr>
        </p:nvSpPr>
        <p:spPr>
          <a:xfrm>
            <a:off x="457200" y="1280160"/>
            <a:ext cx="8229600" cy="5120640"/>
          </a:xfrm>
          <a:prstGeom prst="rect">
            <a:avLst/>
          </a:prstGeom>
          <a:noFill/>
        </p:spPr>
        <p:txBody>
          <a:bodyPr vert="horz" lIns="0" tIns="0" rIns="0" bIns="0" rtlCol="0">
            <a:noAutofit/>
          </a:bodyPr>
          <a:lstStyle>
            <a:lvl1pPr marL="173736" indent="-173736">
              <a:buFont typeface="Arial" panose="020B0604020202020204" pitchFamily="34" charset="0"/>
              <a:buChar char="•"/>
              <a:defRPr sz="2400" baseline="0"/>
            </a:lvl1pPr>
            <a:lvl2pPr marL="466344" indent="-292608">
              <a:buFont typeface="System Font Regular"/>
              <a:buChar char="–"/>
              <a:defRPr sz="2000" baseline="0">
                <a:latin typeface="Calibri Light" panose="020F0502020204030204" pitchFamily="34" charset="0"/>
              </a:defRPr>
            </a:lvl2pPr>
            <a:lvl3pPr marL="612648" indent="-146304">
              <a:buFont typeface="System Font Regular"/>
              <a:buChar char="»"/>
              <a:defRPr sz="1600" baseline="0">
                <a:latin typeface="Calibri Light" panose="020F0502020204030204" pitchFamily="34" charset="0"/>
              </a:defRPr>
            </a:lvl3pPr>
            <a:lvl4pPr marL="768096" indent="-173736">
              <a:buFont typeface="Arial" panose="020B0604020202020204" pitchFamily="34" charset="0"/>
              <a:buChar char="•"/>
              <a:defRPr sz="1600" baseline="0">
                <a:latin typeface="Calibri Light" panose="020F0502020204030204" pitchFamily="34" charset="0"/>
              </a:defRPr>
            </a:lvl4pPr>
            <a:lvl5pPr marL="923544" indent="-182880">
              <a:buFont typeface="Arial" panose="020B0604020202020204" pitchFamily="34" charset="0"/>
              <a:buChar char="•"/>
              <a:defRPr sz="1600" baseline="0">
                <a:latin typeface="Calibri Light"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5452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3483D0-6BFF-864E-A0D6-202AD15C1F68}"/>
              </a:ext>
            </a:extLst>
          </p:cNvPr>
          <p:cNvPicPr>
            <a:picLocks noChangeAspect="1"/>
          </p:cNvPicPr>
          <p:nvPr userDrawn="1"/>
        </p:nvPicPr>
        <p:blipFill>
          <a:blip r:embed="rId2"/>
          <a:stretch>
            <a:fillRect/>
          </a:stretch>
        </p:blipFill>
        <p:spPr>
          <a:xfrm>
            <a:off x="0" y="0"/>
            <a:ext cx="9144000" cy="914400"/>
          </a:xfrm>
          <a:prstGeom prst="rect">
            <a:avLst/>
          </a:prstGeom>
        </p:spPr>
      </p:pic>
      <p:sp>
        <p:nvSpPr>
          <p:cNvPr id="12" name="TextBox 11">
            <a:extLst>
              <a:ext uri="{FF2B5EF4-FFF2-40B4-BE49-F238E27FC236}">
                <a16:creationId xmlns:a16="http://schemas.microsoft.com/office/drawing/2014/main" id="{327CC78E-CAEF-4843-8DF2-5790AC5676B0}"/>
              </a:ext>
            </a:extLst>
          </p:cNvPr>
          <p:cNvSpPr txBox="1"/>
          <p:nvPr userDrawn="1"/>
        </p:nvSpPr>
        <p:spPr>
          <a:xfrm>
            <a:off x="8662773" y="6528816"/>
            <a:ext cx="312907" cy="287259"/>
          </a:xfrm>
          <a:prstGeom prst="rect">
            <a:avLst/>
          </a:prstGeom>
          <a:noFill/>
        </p:spPr>
        <p:txBody>
          <a:bodyPr wrap="square" lIns="0" rIns="0" rtlCol="0" anchor="ctr" anchorCtr="0">
            <a:noAutofit/>
          </a:bodyPr>
          <a:lstStyle/>
          <a:p>
            <a:pPr algn="r"/>
            <a:fld id="{E69191C5-0CDC-DB4B-ACAB-57E8E7ED39E6}" type="slidenum">
              <a:rPr lang="en-US" sz="800" baseline="0" smtClean="0">
                <a:solidFill>
                  <a:schemeClr val="tx1"/>
                </a:solidFill>
              </a:rPr>
              <a:pPr algn="r"/>
              <a:t>‹#›</a:t>
            </a:fld>
            <a:endParaRPr lang="en-US" sz="800" baseline="0">
              <a:solidFill>
                <a:schemeClr val="tx1"/>
              </a:solidFill>
            </a:endParaRPr>
          </a:p>
        </p:txBody>
      </p:sp>
      <p:sp>
        <p:nvSpPr>
          <p:cNvPr id="7" name="TextBox 6"/>
          <p:cNvSpPr txBox="1"/>
          <p:nvPr userDrawn="1"/>
        </p:nvSpPr>
        <p:spPr>
          <a:xfrm>
            <a:off x="8778240" y="6528816"/>
            <a:ext cx="312907" cy="287259"/>
          </a:xfrm>
          <a:prstGeom prst="rect">
            <a:avLst/>
          </a:prstGeom>
          <a:noFill/>
        </p:spPr>
        <p:txBody>
          <a:bodyPr wrap="square" lIns="91440" rIns="91440" rtlCol="0" anchor="ctr" anchorCtr="0">
            <a:noAutofit/>
          </a:bodyPr>
          <a:lstStyle/>
          <a:p>
            <a:pPr algn="r"/>
            <a:endParaRPr lang="en-US" sz="800" baseline="0">
              <a:solidFill>
                <a:schemeClr val="tx1"/>
              </a:solidFill>
            </a:endParaRPr>
          </a:p>
        </p:txBody>
      </p:sp>
      <p:sp>
        <p:nvSpPr>
          <p:cNvPr id="10" name="Title Placeholder 1">
            <a:extLst>
              <a:ext uri="{FF2B5EF4-FFF2-40B4-BE49-F238E27FC236}">
                <a16:creationId xmlns:a16="http://schemas.microsoft.com/office/drawing/2014/main" id="{EE742444-7262-8F49-B4C4-477A6643FBC0}"/>
              </a:ext>
            </a:extLst>
          </p:cNvPr>
          <p:cNvSpPr>
            <a:spLocks noGrp="1"/>
          </p:cNvSpPr>
          <p:nvPr>
            <p:ph type="title" hasCustomPrompt="1"/>
          </p:nvPr>
        </p:nvSpPr>
        <p:spPr>
          <a:xfrm>
            <a:off x="278601" y="146304"/>
            <a:ext cx="8587537" cy="604865"/>
          </a:xfrm>
          <a:prstGeom prst="rect">
            <a:avLst/>
          </a:prstGeom>
        </p:spPr>
        <p:txBody>
          <a:bodyPr vert="horz" lIns="0" tIns="0" rIns="0" bIns="0" rtlCol="0" anchor="ctr" anchorCtr="0">
            <a:noAutofit/>
          </a:bodyPr>
          <a:lstStyle>
            <a:lvl1pPr>
              <a:defRPr b="0" i="0" baseline="0">
                <a:solidFill>
                  <a:schemeClr val="bg1"/>
                </a:solidFill>
                <a:latin typeface="Calibri" panose="020F0502020204030204" pitchFamily="34" charset="0"/>
                <a:cs typeface="Calibri" panose="020F0502020204030204" pitchFamily="34" charset="0"/>
              </a:defRPr>
            </a:lvl1pPr>
          </a:lstStyle>
          <a:p>
            <a:r>
              <a:rPr lang="en-US"/>
              <a:t>Click to edit title</a:t>
            </a:r>
          </a:p>
        </p:txBody>
      </p:sp>
      <p:sp>
        <p:nvSpPr>
          <p:cNvPr id="9" name="Footer Placeholder 4">
            <a:extLst>
              <a:ext uri="{FF2B5EF4-FFF2-40B4-BE49-F238E27FC236}">
                <a16:creationId xmlns:a16="http://schemas.microsoft.com/office/drawing/2014/main" id="{D93DF5D0-4990-484A-BCDA-17365D8581B4}"/>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tx1"/>
                </a:solidFill>
              </a:defRPr>
            </a:lvl1pPr>
          </a:lstStyle>
          <a:p>
            <a:endParaRPr lang="en-US"/>
          </a:p>
        </p:txBody>
      </p:sp>
      <p:sp>
        <p:nvSpPr>
          <p:cNvPr id="8" name="Text Placeholder 2">
            <a:extLst>
              <a:ext uri="{FF2B5EF4-FFF2-40B4-BE49-F238E27FC236}">
                <a16:creationId xmlns:a16="http://schemas.microsoft.com/office/drawing/2014/main" id="{E97BA3D8-9A9B-4540-AC3C-9166040012C8}"/>
              </a:ext>
            </a:extLst>
          </p:cNvPr>
          <p:cNvSpPr>
            <a:spLocks noGrp="1"/>
          </p:cNvSpPr>
          <p:nvPr>
            <p:ph idx="1"/>
          </p:nvPr>
        </p:nvSpPr>
        <p:spPr>
          <a:xfrm>
            <a:off x="457200" y="1280160"/>
            <a:ext cx="8229600" cy="5120640"/>
          </a:xfrm>
          <a:prstGeom prst="rect">
            <a:avLst/>
          </a:prstGeom>
          <a:noFill/>
        </p:spPr>
        <p:txBody>
          <a:bodyPr vert="horz" lIns="0" tIns="0" rIns="0" bIns="0" rtlCol="0">
            <a:noAutofit/>
          </a:bodyPr>
          <a:lstStyle>
            <a:lvl1pPr marL="173736" indent="-173736">
              <a:buFont typeface="Arial" panose="020B0604020202020204" pitchFamily="34" charset="0"/>
              <a:buChar char="•"/>
              <a:defRPr sz="2400" baseline="0">
                <a:solidFill>
                  <a:srgbClr val="000000"/>
                </a:solidFill>
                <a:latin typeface="Calibri" panose="020F0502020204030204" pitchFamily="34" charset="0"/>
              </a:defRPr>
            </a:lvl1pPr>
            <a:lvl2pPr marL="466344" indent="-292608">
              <a:buFont typeface="System Font Regular"/>
              <a:buChar char="–"/>
              <a:defRPr sz="2000" baseline="0">
                <a:solidFill>
                  <a:schemeClr val="tx1"/>
                </a:solidFill>
                <a:latin typeface="Calibri Light" panose="020F0302020204030204" pitchFamily="34" charset="0"/>
              </a:defRPr>
            </a:lvl2pPr>
            <a:lvl3pPr marL="612648" indent="-146304">
              <a:buFont typeface="System Font Regular"/>
              <a:buChar char="»"/>
              <a:defRPr sz="1600" baseline="0">
                <a:solidFill>
                  <a:schemeClr val="tx1"/>
                </a:solidFill>
                <a:latin typeface="Calibri Light" panose="020F0302020204030204" pitchFamily="34" charset="0"/>
              </a:defRPr>
            </a:lvl3pPr>
            <a:lvl4pPr marL="768096" indent="-173736">
              <a:buFont typeface="Arial" panose="020B0604020202020204" pitchFamily="34" charset="0"/>
              <a:buChar char="•"/>
              <a:defRPr sz="1600" baseline="0">
                <a:solidFill>
                  <a:schemeClr val="tx1"/>
                </a:solidFill>
                <a:latin typeface="Calibri Light" panose="020F0302020204030204" pitchFamily="34" charset="0"/>
              </a:defRPr>
            </a:lvl4pPr>
            <a:lvl5pPr marL="923544" indent="-182880">
              <a:buFont typeface="Arial" panose="020B0604020202020204" pitchFamily="34" charset="0"/>
              <a:buChar char="•"/>
              <a:defRPr sz="1600" baseline="0">
                <a:solidFill>
                  <a:schemeClr val="tx1"/>
                </a:solidFill>
                <a:latin typeface="Calibri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248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634BD8-E588-6946-B30B-7F527EEDCA26}"/>
              </a:ext>
            </a:extLst>
          </p:cNvPr>
          <p:cNvSpPr/>
          <p:nvPr userDrawn="1"/>
        </p:nvSpPr>
        <p:spPr>
          <a:xfrm>
            <a:off x="-1" y="6515100"/>
            <a:ext cx="9144001" cy="347472"/>
          </a:xfrm>
          <a:prstGeom prst="rect">
            <a:avLst/>
          </a:prstGeom>
          <a:gradFill>
            <a:gsLst>
              <a:gs pos="0">
                <a:schemeClr val="tx2"/>
              </a:gs>
              <a:gs pos="100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27CC78E-CAEF-4843-8DF2-5790AC5676B0}"/>
              </a:ext>
            </a:extLst>
          </p:cNvPr>
          <p:cNvSpPr txBox="1"/>
          <p:nvPr userDrawn="1"/>
        </p:nvSpPr>
        <p:spPr>
          <a:xfrm>
            <a:off x="8662773" y="6528816"/>
            <a:ext cx="312907" cy="287259"/>
          </a:xfrm>
          <a:prstGeom prst="rect">
            <a:avLst/>
          </a:prstGeom>
          <a:noFill/>
        </p:spPr>
        <p:txBody>
          <a:bodyPr wrap="square" lIns="0" rIns="0" rtlCol="0" anchor="ctr" anchorCtr="0">
            <a:noAutofit/>
          </a:bodyPr>
          <a:lstStyle/>
          <a:p>
            <a:pPr algn="r"/>
            <a:fld id="{E69191C5-0CDC-DB4B-ACAB-57E8E7ED39E6}" type="slidenum">
              <a:rPr lang="en-US" sz="800" baseline="0" smtClean="0">
                <a:solidFill>
                  <a:schemeClr val="bg1"/>
                </a:solidFill>
              </a:rPr>
              <a:pPr algn="r"/>
              <a:t>‹#›</a:t>
            </a:fld>
            <a:endParaRPr lang="en-US" sz="800" baseline="0">
              <a:solidFill>
                <a:schemeClr val="bg1"/>
              </a:solidFill>
            </a:endParaRPr>
          </a:p>
        </p:txBody>
      </p:sp>
      <p:sp>
        <p:nvSpPr>
          <p:cNvPr id="7" name="TextBox 6"/>
          <p:cNvSpPr txBox="1"/>
          <p:nvPr userDrawn="1"/>
        </p:nvSpPr>
        <p:spPr>
          <a:xfrm>
            <a:off x="8778240" y="6528816"/>
            <a:ext cx="312907" cy="287259"/>
          </a:xfrm>
          <a:prstGeom prst="rect">
            <a:avLst/>
          </a:prstGeom>
          <a:noFill/>
        </p:spPr>
        <p:txBody>
          <a:bodyPr wrap="square" lIns="91440" rIns="91440" rtlCol="0" anchor="ctr" anchorCtr="0">
            <a:noAutofit/>
          </a:bodyPr>
          <a:lstStyle/>
          <a:p>
            <a:pPr algn="r"/>
            <a:endParaRPr lang="en-US" sz="800">
              <a:solidFill>
                <a:schemeClr val="tx1"/>
              </a:solidFill>
            </a:endParaRPr>
          </a:p>
        </p:txBody>
      </p:sp>
      <p:sp>
        <p:nvSpPr>
          <p:cNvPr id="10" name="Title Placeholder 1">
            <a:extLst>
              <a:ext uri="{FF2B5EF4-FFF2-40B4-BE49-F238E27FC236}">
                <a16:creationId xmlns:a16="http://schemas.microsoft.com/office/drawing/2014/main" id="{EE742444-7262-8F49-B4C4-477A6643FBC0}"/>
              </a:ext>
            </a:extLst>
          </p:cNvPr>
          <p:cNvSpPr>
            <a:spLocks noGrp="1"/>
          </p:cNvSpPr>
          <p:nvPr>
            <p:ph type="title" hasCustomPrompt="1"/>
          </p:nvPr>
        </p:nvSpPr>
        <p:spPr>
          <a:xfrm>
            <a:off x="278601" y="146304"/>
            <a:ext cx="8587537" cy="604865"/>
          </a:xfrm>
          <a:prstGeom prst="rect">
            <a:avLst/>
          </a:prstGeom>
        </p:spPr>
        <p:txBody>
          <a:bodyPr vert="horz" lIns="0" tIns="0" rIns="0" bIns="0" rtlCol="0" anchor="ctr" anchorCtr="0">
            <a:noAutofit/>
          </a:bodyPr>
          <a:lstStyle>
            <a:lvl1pPr>
              <a:defRPr b="0" i="0" baseline="0">
                <a:solidFill>
                  <a:srgbClr val="000000"/>
                </a:solidFill>
                <a:latin typeface="Calibri" panose="020F0502020204030204" pitchFamily="34" charset="0"/>
                <a:cs typeface="Calibri" panose="020F0502020204030204" pitchFamily="34" charset="0"/>
              </a:defRPr>
            </a:lvl1pPr>
          </a:lstStyle>
          <a:p>
            <a:r>
              <a:rPr lang="en-US"/>
              <a:t>Click to edit title</a:t>
            </a:r>
          </a:p>
        </p:txBody>
      </p:sp>
      <p:sp>
        <p:nvSpPr>
          <p:cNvPr id="9" name="Footer Placeholder 4">
            <a:extLst>
              <a:ext uri="{FF2B5EF4-FFF2-40B4-BE49-F238E27FC236}">
                <a16:creationId xmlns:a16="http://schemas.microsoft.com/office/drawing/2014/main" id="{D93DF5D0-4990-484A-BCDA-17365D8581B4}"/>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baseline="0">
                <a:solidFill>
                  <a:schemeClr val="bg1"/>
                </a:solidFill>
              </a:defRPr>
            </a:lvl1pPr>
          </a:lstStyle>
          <a:p>
            <a:endParaRPr lang="en-US"/>
          </a:p>
        </p:txBody>
      </p:sp>
    </p:spTree>
    <p:extLst>
      <p:ext uri="{BB962C8B-B14F-4D97-AF65-F5344CB8AC3E}">
        <p14:creationId xmlns:p14="http://schemas.microsoft.com/office/powerpoint/2010/main" val="2528024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A438C7-48F5-8D4A-8DBF-A08DB19EBE97}"/>
              </a:ext>
            </a:extLst>
          </p:cNvPr>
          <p:cNvPicPr>
            <a:picLocks noChangeAspect="1"/>
          </p:cNvPicPr>
          <p:nvPr userDrawn="1"/>
        </p:nvPicPr>
        <p:blipFill>
          <a:blip r:embed="rId17"/>
          <a:stretch>
            <a:fillRect/>
          </a:stretch>
        </p:blipFill>
        <p:spPr>
          <a:xfrm>
            <a:off x="0" y="0"/>
            <a:ext cx="9144000" cy="914400"/>
          </a:xfrm>
          <a:prstGeom prst="rect">
            <a:avLst/>
          </a:prstGeom>
        </p:spPr>
      </p:pic>
      <p:sp>
        <p:nvSpPr>
          <p:cNvPr id="8" name="TextBox 7"/>
          <p:cNvSpPr txBox="1"/>
          <p:nvPr/>
        </p:nvSpPr>
        <p:spPr>
          <a:xfrm>
            <a:off x="8778240" y="6528816"/>
            <a:ext cx="312907" cy="287259"/>
          </a:xfrm>
          <a:prstGeom prst="rect">
            <a:avLst/>
          </a:prstGeom>
          <a:noFill/>
        </p:spPr>
        <p:txBody>
          <a:bodyPr wrap="square" lIns="91440" rIns="91440" rtlCol="0" anchor="ctr" anchorCtr="0">
            <a:noAutofit/>
          </a:bodyPr>
          <a:lstStyle/>
          <a:p>
            <a:pPr algn="r"/>
            <a:fld id="{E69191C5-0CDC-DB4B-ACAB-57E8E7ED39E6}" type="slidenum">
              <a:rPr lang="en-US" sz="800" smtClean="0">
                <a:solidFill>
                  <a:schemeClr val="tx1"/>
                </a:solidFill>
              </a:rPr>
              <a:pPr algn="r"/>
              <a:t>‹#›</a:t>
            </a:fld>
            <a:endParaRPr lang="en-US" sz="800">
              <a:solidFill>
                <a:schemeClr val="tx1"/>
              </a:solidFill>
            </a:endParaRPr>
          </a:p>
        </p:txBody>
      </p:sp>
      <p:sp>
        <p:nvSpPr>
          <p:cNvPr id="11" name="Footer Placeholder 4">
            <a:extLst>
              <a:ext uri="{FF2B5EF4-FFF2-40B4-BE49-F238E27FC236}">
                <a16:creationId xmlns:a16="http://schemas.microsoft.com/office/drawing/2014/main" id="{3CCAA552-1C24-CD40-95BB-B50DECA39717}"/>
              </a:ext>
            </a:extLst>
          </p:cNvPr>
          <p:cNvSpPr>
            <a:spLocks noGrp="1"/>
          </p:cNvSpPr>
          <p:nvPr>
            <p:ph type="ftr" sz="quarter" idx="3"/>
          </p:nvPr>
        </p:nvSpPr>
        <p:spPr>
          <a:xfrm>
            <a:off x="365760" y="6528816"/>
            <a:ext cx="3086100" cy="287260"/>
          </a:xfrm>
          <a:prstGeom prst="rect">
            <a:avLst/>
          </a:prstGeom>
        </p:spPr>
        <p:txBody>
          <a:bodyPr vert="horz" lIns="91440" tIns="45720" rIns="91440" bIns="45720" rtlCol="0" anchor="ctr"/>
          <a:lstStyle>
            <a:lvl1pPr algn="l">
              <a:defRPr sz="800">
                <a:solidFill>
                  <a:schemeClr val="tx1"/>
                </a:solidFill>
              </a:defRPr>
            </a:lvl1pPr>
          </a:lstStyle>
          <a:p>
            <a:endParaRPr lang="en-US"/>
          </a:p>
        </p:txBody>
      </p:sp>
    </p:spTree>
    <p:extLst>
      <p:ext uri="{BB962C8B-B14F-4D97-AF65-F5344CB8AC3E}">
        <p14:creationId xmlns:p14="http://schemas.microsoft.com/office/powerpoint/2010/main" val="4208286262"/>
      </p:ext>
    </p:extLst>
  </p:cSld>
  <p:clrMap bg1="lt1" tx1="dk1" bg2="lt2" tx2="dk2" accent1="accent1" accent2="accent2" accent3="accent3" accent4="accent4" accent5="accent5" accent6="accent6" hlink="hlink" folHlink="folHlink"/>
  <p:sldLayoutIdLst>
    <p:sldLayoutId id="2147483672" r:id="rId1"/>
    <p:sldLayoutId id="2147483713" r:id="rId2"/>
    <p:sldLayoutId id="2147483714" r:id="rId3"/>
    <p:sldLayoutId id="2147483716" r:id="rId4"/>
    <p:sldLayoutId id="2147483717" r:id="rId5"/>
    <p:sldLayoutId id="2147483673" r:id="rId6"/>
    <p:sldLayoutId id="2147483720" r:id="rId7"/>
    <p:sldLayoutId id="2147483718" r:id="rId8"/>
    <p:sldLayoutId id="2147483719" r:id="rId9"/>
    <p:sldLayoutId id="2147483696" r:id="rId10"/>
    <p:sldLayoutId id="2147483669" r:id="rId11"/>
    <p:sldLayoutId id="2147483721" r:id="rId12"/>
    <p:sldLayoutId id="2147483722" r:id="rId13"/>
    <p:sldLayoutId id="2147483723" r:id="rId14"/>
    <p:sldLayoutId id="2147483724" r:id="rId15"/>
  </p:sldLayoutIdLst>
  <p:hf hdr="0" ftr="0" dt="0"/>
  <p:txStyles>
    <p:titleStyle>
      <a:lvl1pPr algn="ctr" defTabSz="457189" rtl="0" eaLnBrk="1" latinLnBrk="0" hangingPunct="1">
        <a:spcBef>
          <a:spcPct val="0"/>
        </a:spcBef>
        <a:buNone/>
        <a:defRPr sz="2800" b="1" i="0" kern="1200" baseline="0">
          <a:solidFill>
            <a:srgbClr val="000000"/>
          </a:solidFill>
          <a:latin typeface="Calibri Light" panose="020F0302020204030204" pitchFamily="34" charset="0"/>
          <a:ea typeface="+mj-ea"/>
          <a:cs typeface="+mj-cs"/>
        </a:defRPr>
      </a:lvl1pPr>
    </p:titleStyle>
    <p:bodyStyle>
      <a:lvl1pPr marL="173034" indent="-173034" algn="l" defTabSz="457189" rtl="0" eaLnBrk="1" latinLnBrk="0" hangingPunct="1">
        <a:spcBef>
          <a:spcPts val="0"/>
        </a:spcBef>
        <a:buFont typeface="Arial"/>
        <a:buChar char="•"/>
        <a:defRPr sz="2200" kern="1200">
          <a:solidFill>
            <a:srgbClr val="000000"/>
          </a:solidFill>
          <a:latin typeface="+mn-lt"/>
          <a:ea typeface="+mn-ea"/>
          <a:cs typeface="+mn-cs"/>
        </a:defRPr>
      </a:lvl1pPr>
      <a:lvl2pPr marL="465655" indent="-292093" algn="l" defTabSz="457189" rtl="0" eaLnBrk="1" latinLnBrk="0" hangingPunct="1">
        <a:spcBef>
          <a:spcPts val="0"/>
        </a:spcBef>
        <a:buFont typeface="Arial" panose="020B0604020202020204" pitchFamily="34" charset="0"/>
        <a:buChar char="–"/>
        <a:tabLst/>
        <a:defRPr sz="2000" kern="1200" baseline="0">
          <a:solidFill>
            <a:srgbClr val="000000"/>
          </a:solidFill>
          <a:latin typeface="Calibri Light" panose="020F0302020204030204" pitchFamily="34" charset="0"/>
          <a:ea typeface="+mn-ea"/>
          <a:cs typeface="+mn-cs"/>
        </a:defRPr>
      </a:lvl2pPr>
      <a:lvl3pPr marL="613818" indent="-148163" algn="l" defTabSz="457189" rtl="0" eaLnBrk="1" latinLnBrk="0" hangingPunct="1">
        <a:spcBef>
          <a:spcPts val="0"/>
        </a:spcBef>
        <a:buFont typeface="Arial" panose="020B0604020202020204" pitchFamily="34" charset="0"/>
        <a:buChar char="»"/>
        <a:tabLst/>
        <a:defRPr sz="1600" kern="1200" baseline="0">
          <a:solidFill>
            <a:srgbClr val="000000"/>
          </a:solidFill>
          <a:latin typeface="Calibri Light" panose="020F0302020204030204" pitchFamily="34" charset="0"/>
          <a:ea typeface="+mn-ea"/>
          <a:cs typeface="+mn-cs"/>
        </a:defRPr>
      </a:lvl3pPr>
      <a:lvl4pPr marL="772565" indent="-169329" algn="l" defTabSz="457189" rtl="0" eaLnBrk="1" latinLnBrk="0" hangingPunct="1">
        <a:spcBef>
          <a:spcPts val="0"/>
        </a:spcBef>
        <a:buFont typeface="Arial"/>
        <a:buChar char="•"/>
        <a:tabLst/>
        <a:defRPr sz="1600" kern="1200" baseline="0">
          <a:solidFill>
            <a:srgbClr val="000000"/>
          </a:solidFill>
          <a:latin typeface="Calibri Light" panose="020F0302020204030204" pitchFamily="34" charset="0"/>
          <a:ea typeface="+mn-ea"/>
          <a:cs typeface="+mn-cs"/>
        </a:defRPr>
      </a:lvl4pPr>
      <a:lvl5pPr marL="920728" indent="-179913" algn="l" defTabSz="457189" rtl="0" eaLnBrk="1" latinLnBrk="0" hangingPunct="1">
        <a:spcBef>
          <a:spcPts val="0"/>
        </a:spcBef>
        <a:buFont typeface="Arial"/>
        <a:buChar char="•"/>
        <a:tabLst/>
        <a:defRPr sz="1600" kern="1200" baseline="0">
          <a:solidFill>
            <a:srgbClr val="000000"/>
          </a:solidFill>
          <a:latin typeface="Calibri Light" panose="020F0302020204030204" pitchFamily="34" charset="0"/>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spacy.io/usage/rule-based-matching" TargetMode="External"/><Relationship Id="rId2" Type="http://schemas.openxmlformats.org/officeDocument/2006/relationships/hyperlink" Target="https://github.com/MaartenGr/BERTopic"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70.png"/><Relationship Id="rId3" Type="http://schemas.openxmlformats.org/officeDocument/2006/relationships/slide" Target="slide40.xml"/><Relationship Id="rId7" Type="http://schemas.openxmlformats.org/officeDocument/2006/relationships/image" Target="../media/image150.png"/><Relationship Id="rId12" Type="http://schemas.openxmlformats.org/officeDocument/2006/relationships/slide" Target="slide36.xm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slide" Target="slide41.xml"/><Relationship Id="rId11"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image" Target="../media/image160.png"/><Relationship Id="rId4" Type="http://schemas.openxmlformats.org/officeDocument/2006/relationships/image" Target="../media/image140.png"/><Relationship Id="rId9" Type="http://schemas.openxmlformats.org/officeDocument/2006/relationships/slide" Target="slide3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CACD6F-CBFA-DF48-BBD1-9378B0E24C95}"/>
              </a:ext>
            </a:extLst>
          </p:cNvPr>
          <p:cNvSpPr>
            <a:spLocks noGrp="1"/>
          </p:cNvSpPr>
          <p:nvPr>
            <p:ph type="title"/>
          </p:nvPr>
        </p:nvSpPr>
        <p:spPr>
          <a:xfrm>
            <a:off x="548640" y="2407775"/>
            <a:ext cx="8046720" cy="1508120"/>
          </a:xfrm>
        </p:spPr>
        <p:txBody>
          <a:bodyPr/>
          <a:lstStyle/>
          <a:p>
            <a:r>
              <a:rPr lang="en-US" sz="3600">
                <a:latin typeface="Calibri"/>
                <a:cs typeface="Arial"/>
              </a:rPr>
              <a:t>Jarvis Chatbot</a:t>
            </a:r>
            <a:br>
              <a:rPr lang="en-US" sz="3600">
                <a:latin typeface="Calibri"/>
                <a:cs typeface="Arial"/>
              </a:rPr>
            </a:br>
            <a:r>
              <a:rPr lang="en-US" sz="4400">
                <a:latin typeface="Calibri"/>
                <a:cs typeface="Arial"/>
              </a:rPr>
              <a:t>Final Analysis and Suggestions</a:t>
            </a:r>
            <a:endParaRPr lang="en-US" sz="3600"/>
          </a:p>
        </p:txBody>
      </p:sp>
      <p:sp>
        <p:nvSpPr>
          <p:cNvPr id="5" name="Text Placeholder 4">
            <a:extLst>
              <a:ext uri="{FF2B5EF4-FFF2-40B4-BE49-F238E27FC236}">
                <a16:creationId xmlns:a16="http://schemas.microsoft.com/office/drawing/2014/main" id="{987B16C1-2193-5840-91E8-63F44AD7918D}"/>
              </a:ext>
            </a:extLst>
          </p:cNvPr>
          <p:cNvSpPr>
            <a:spLocks noGrp="1"/>
          </p:cNvSpPr>
          <p:nvPr>
            <p:ph type="body" idx="10"/>
          </p:nvPr>
        </p:nvSpPr>
        <p:spPr>
          <a:xfrm>
            <a:off x="548640" y="4061582"/>
            <a:ext cx="8046720" cy="686893"/>
          </a:xfrm>
        </p:spPr>
        <p:txBody>
          <a:bodyPr/>
          <a:lstStyle/>
          <a:p>
            <a:r>
              <a:rPr lang="en-US">
                <a:latin typeface="Calibri"/>
                <a:cs typeface="Arial"/>
              </a:rPr>
              <a:t>by</a:t>
            </a:r>
          </a:p>
          <a:p>
            <a:r>
              <a:rPr lang="en-US">
                <a:latin typeface="Calibri"/>
                <a:cs typeface="Arial"/>
              </a:rPr>
              <a:t>Srivatsa </a:t>
            </a:r>
            <a:r>
              <a:rPr lang="en-US" err="1">
                <a:latin typeface="Calibri"/>
                <a:cs typeface="Arial"/>
              </a:rPr>
              <a:t>Mallapragada</a:t>
            </a:r>
            <a:r>
              <a:rPr lang="en-US">
                <a:latin typeface="Calibri"/>
                <a:cs typeface="Arial"/>
              </a:rPr>
              <a:t>, Nate Jones, Caleb </a:t>
            </a:r>
            <a:r>
              <a:rPr lang="en-US" err="1">
                <a:latin typeface="Calibri"/>
                <a:cs typeface="Arial"/>
              </a:rPr>
              <a:t>Greski</a:t>
            </a:r>
            <a:endParaRPr lang="en-US">
              <a:latin typeface="Calibri"/>
              <a:cs typeface="Calibri"/>
            </a:endParaRPr>
          </a:p>
          <a:p>
            <a:endParaRPr lang="en-US">
              <a:solidFill>
                <a:srgbClr val="B1181E"/>
              </a:solidFill>
            </a:endParaRPr>
          </a:p>
        </p:txBody>
      </p:sp>
    </p:spTree>
    <p:extLst>
      <p:ext uri="{BB962C8B-B14F-4D97-AF65-F5344CB8AC3E}">
        <p14:creationId xmlns:p14="http://schemas.microsoft.com/office/powerpoint/2010/main" val="1882105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82BF96-A7DB-5530-97C7-64F314906F10}"/>
              </a:ext>
            </a:extLst>
          </p:cNvPr>
          <p:cNvSpPr txBox="1"/>
          <p:nvPr/>
        </p:nvSpPr>
        <p:spPr>
          <a:xfrm>
            <a:off x="558289" y="1023096"/>
            <a:ext cx="8497276"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cs typeface="Arial"/>
              </a:rPr>
              <a:t>Average minutes</a:t>
            </a:r>
            <a:r>
              <a:rPr lang="en-US" sz="2000">
                <a:cs typeface="Arial"/>
              </a:rPr>
              <a:t> spent on repeating questions for </a:t>
            </a:r>
            <a:r>
              <a:rPr lang="en-US" sz="2000" b="1" err="1">
                <a:cs typeface="Arial"/>
              </a:rPr>
              <a:t>QnA</a:t>
            </a:r>
            <a:r>
              <a:rPr lang="en-US" sz="2000">
                <a:cs typeface="Arial"/>
              </a:rPr>
              <a:t> (Total Inputs = 287)</a:t>
            </a:r>
          </a:p>
        </p:txBody>
      </p:sp>
      <p:sp>
        <p:nvSpPr>
          <p:cNvPr id="14" name="TextBox 13">
            <a:extLst>
              <a:ext uri="{FF2B5EF4-FFF2-40B4-BE49-F238E27FC236}">
                <a16:creationId xmlns:a16="http://schemas.microsoft.com/office/drawing/2014/main" id="{DDBE3200-40A5-DFC7-0F27-0932856E7B25}"/>
              </a:ext>
            </a:extLst>
          </p:cNvPr>
          <p:cNvSpPr txBox="1"/>
          <p:nvPr/>
        </p:nvSpPr>
        <p:spPr>
          <a:xfrm>
            <a:off x="277805" y="4771742"/>
            <a:ext cx="8679935" cy="2031325"/>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1800"/>
              <a:t>Unique users are decreasing, the average time under-utilized is maintained or increasing</a:t>
            </a:r>
            <a:endParaRPr lang="en-US" sz="1800">
              <a:cs typeface="Calibri"/>
            </a:endParaRPr>
          </a:p>
          <a:p>
            <a:pPr marL="457200" indent="-457200">
              <a:buFont typeface="Arial" panose="020B0604020202020204" pitchFamily="34" charset="0"/>
              <a:buChar char="•"/>
            </a:pPr>
            <a:r>
              <a:rPr lang="en-US" sz="1800">
                <a:cs typeface="Calibri"/>
              </a:rPr>
              <a:t>This trend is consistent when adding in more data</a:t>
            </a:r>
          </a:p>
          <a:p>
            <a:pPr marL="457200" indent="-457200">
              <a:buFont typeface="Arial" panose="020B0604020202020204" pitchFamily="34" charset="0"/>
              <a:buChar char="•"/>
            </a:pPr>
            <a:r>
              <a:rPr lang="en-US" sz="1800">
                <a:cs typeface="Arial"/>
              </a:rPr>
              <a:t>Extrapolating time for each question:</a:t>
            </a:r>
          </a:p>
          <a:p>
            <a:pPr marL="1066165" lvl="1" indent="-457200">
              <a:buFont typeface="Arial" panose="020B0604020202020204" pitchFamily="34" charset="0"/>
              <a:buChar char="•"/>
            </a:pPr>
            <a:r>
              <a:rPr lang="en-US" sz="1800">
                <a:cs typeface="Arial"/>
              </a:rPr>
              <a:t>5 min 37 sec in 2020 per question</a:t>
            </a:r>
          </a:p>
          <a:p>
            <a:pPr marL="1066165" lvl="1" indent="-457200">
              <a:buFont typeface="Arial" panose="020B0604020202020204" pitchFamily="34" charset="0"/>
              <a:buChar char="•"/>
            </a:pPr>
            <a:r>
              <a:rPr lang="en-US" sz="1800">
                <a:cs typeface="Arial"/>
              </a:rPr>
              <a:t>168 x </a:t>
            </a:r>
            <a:r>
              <a:rPr lang="en-US" sz="1800">
                <a:ea typeface="+mn-lt"/>
                <a:cs typeface="+mn-lt"/>
              </a:rPr>
              <a:t>5 min 37 sec</a:t>
            </a:r>
            <a:r>
              <a:rPr lang="en-US" sz="1800">
                <a:cs typeface="Arial"/>
              </a:rPr>
              <a:t> = </a:t>
            </a:r>
            <a:r>
              <a:rPr lang="en-US" sz="1800">
                <a:ea typeface="+mn-lt"/>
                <a:cs typeface="+mn-lt"/>
              </a:rPr>
              <a:t>943 min 36 sec</a:t>
            </a:r>
            <a:r>
              <a:rPr lang="en-US" sz="1800">
                <a:cs typeface="Arial"/>
              </a:rPr>
              <a:t> (&lt;16 </a:t>
            </a:r>
            <a:r>
              <a:rPr lang="en-US" sz="1800" err="1">
                <a:cs typeface="Arial"/>
              </a:rPr>
              <a:t>hr</a:t>
            </a:r>
            <a:r>
              <a:rPr lang="en-US" sz="1800">
                <a:cs typeface="Arial"/>
              </a:rPr>
              <a:t>)</a:t>
            </a:r>
          </a:p>
          <a:p>
            <a:pPr marL="457200" indent="-457200">
              <a:buFont typeface="Arial" panose="020B0604020202020204" pitchFamily="34" charset="0"/>
              <a:buChar char="•"/>
            </a:pPr>
            <a:r>
              <a:rPr lang="en-US" sz="1800">
                <a:solidFill>
                  <a:schemeClr val="accent2"/>
                </a:solidFill>
                <a:cs typeface="Arial"/>
              </a:rPr>
              <a:t>Repeated questions started to increase in 2022</a:t>
            </a:r>
          </a:p>
        </p:txBody>
      </p:sp>
      <p:pic>
        <p:nvPicPr>
          <p:cNvPr id="8" name="Picture 42" descr="Chart, line chart&#10;&#10;Description automatically generated">
            <a:extLst>
              <a:ext uri="{FF2B5EF4-FFF2-40B4-BE49-F238E27FC236}">
                <a16:creationId xmlns:a16="http://schemas.microsoft.com/office/drawing/2014/main" id="{58D00897-338D-D0CF-FE9F-3F0AD19323E5}"/>
              </a:ext>
            </a:extLst>
          </p:cNvPr>
          <p:cNvPicPr>
            <a:picLocks noChangeAspect="1"/>
          </p:cNvPicPr>
          <p:nvPr/>
        </p:nvPicPr>
        <p:blipFill>
          <a:blip r:embed="rId3"/>
          <a:stretch>
            <a:fillRect/>
          </a:stretch>
        </p:blipFill>
        <p:spPr>
          <a:xfrm>
            <a:off x="827085" y="1934305"/>
            <a:ext cx="2999480" cy="1965370"/>
          </a:xfrm>
          <a:prstGeom prst="rect">
            <a:avLst/>
          </a:prstGeom>
        </p:spPr>
      </p:pic>
      <p:grpSp>
        <p:nvGrpSpPr>
          <p:cNvPr id="13" name="Group 12">
            <a:extLst>
              <a:ext uri="{FF2B5EF4-FFF2-40B4-BE49-F238E27FC236}">
                <a16:creationId xmlns:a16="http://schemas.microsoft.com/office/drawing/2014/main" id="{A24C890A-9F3B-4A2B-89F8-EEA78D0DBDCA}"/>
              </a:ext>
            </a:extLst>
          </p:cNvPr>
          <p:cNvGrpSpPr/>
          <p:nvPr/>
        </p:nvGrpSpPr>
        <p:grpSpPr>
          <a:xfrm>
            <a:off x="4313417" y="1560393"/>
            <a:ext cx="4736363" cy="3276326"/>
            <a:chOff x="4373052" y="2332217"/>
            <a:chExt cx="4736363" cy="3276326"/>
          </a:xfrm>
        </p:grpSpPr>
        <p:pic>
          <p:nvPicPr>
            <p:cNvPr id="9" name="Picture 6" descr="Chart, bar chart&#10;&#10;Description automatically generated">
              <a:extLst>
                <a:ext uri="{FF2B5EF4-FFF2-40B4-BE49-F238E27FC236}">
                  <a16:creationId xmlns:a16="http://schemas.microsoft.com/office/drawing/2014/main" id="{69E3E816-A314-A4C7-55AF-B9A9CF928021}"/>
                </a:ext>
              </a:extLst>
            </p:cNvPr>
            <p:cNvPicPr>
              <a:picLocks noChangeAspect="1"/>
            </p:cNvPicPr>
            <p:nvPr/>
          </p:nvPicPr>
          <p:blipFill>
            <a:blip r:embed="rId4"/>
            <a:stretch>
              <a:fillRect/>
            </a:stretch>
          </p:blipFill>
          <p:spPr>
            <a:xfrm>
              <a:off x="4694358" y="2332217"/>
              <a:ext cx="4415057" cy="2856499"/>
            </a:xfrm>
            <a:prstGeom prst="rect">
              <a:avLst/>
            </a:prstGeom>
          </p:spPr>
        </p:pic>
        <p:sp>
          <p:nvSpPr>
            <p:cNvPr id="43" name="TextBox 42">
              <a:extLst>
                <a:ext uri="{FF2B5EF4-FFF2-40B4-BE49-F238E27FC236}">
                  <a16:creationId xmlns:a16="http://schemas.microsoft.com/office/drawing/2014/main" id="{A93EFFCC-735E-9A0F-2961-4A82BD0283B4}"/>
                </a:ext>
              </a:extLst>
            </p:cNvPr>
            <p:cNvSpPr txBox="1"/>
            <p:nvPr/>
          </p:nvSpPr>
          <p:spPr>
            <a:xfrm rot="16200000">
              <a:off x="4071586" y="3648613"/>
              <a:ext cx="9722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cs typeface="Arial"/>
                </a:rPr>
                <a:t>Seconds</a:t>
              </a:r>
            </a:p>
          </p:txBody>
        </p:sp>
        <p:sp>
          <p:nvSpPr>
            <p:cNvPr id="7" name="Rectangle 6">
              <a:extLst>
                <a:ext uri="{FF2B5EF4-FFF2-40B4-BE49-F238E27FC236}">
                  <a16:creationId xmlns:a16="http://schemas.microsoft.com/office/drawing/2014/main" id="{DD4FC3C3-56D9-3EB0-F165-4AE85B67C6EF}"/>
                </a:ext>
              </a:extLst>
            </p:cNvPr>
            <p:cNvSpPr/>
            <p:nvPr/>
          </p:nvSpPr>
          <p:spPr>
            <a:xfrm>
              <a:off x="4786396" y="4986369"/>
              <a:ext cx="4230980" cy="404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8A2087C3-B2F8-9B70-0C58-12CA95669936}"/>
                </a:ext>
              </a:extLst>
            </p:cNvPr>
            <p:cNvGrpSpPr/>
            <p:nvPr/>
          </p:nvGrpSpPr>
          <p:grpSpPr>
            <a:xfrm>
              <a:off x="5262261" y="4986368"/>
              <a:ext cx="1650998" cy="339068"/>
              <a:chOff x="3867906" y="3369102"/>
              <a:chExt cx="2861379" cy="604138"/>
            </a:xfrm>
          </p:grpSpPr>
          <p:sp>
            <p:nvSpPr>
              <p:cNvPr id="48" name="TextBox 47">
                <a:extLst>
                  <a:ext uri="{FF2B5EF4-FFF2-40B4-BE49-F238E27FC236}">
                    <a16:creationId xmlns:a16="http://schemas.microsoft.com/office/drawing/2014/main" id="{B90F593A-4290-C7A7-64A4-73EDD885D401}"/>
                  </a:ext>
                </a:extLst>
              </p:cNvPr>
              <p:cNvSpPr txBox="1"/>
              <p:nvPr/>
            </p:nvSpPr>
            <p:spPr>
              <a:xfrm>
                <a:off x="5586550" y="3370018"/>
                <a:ext cx="1142735" cy="60322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2020</a:t>
                </a:r>
              </a:p>
            </p:txBody>
          </p:sp>
          <p:sp>
            <p:nvSpPr>
              <p:cNvPr id="51" name="TextBox 50">
                <a:extLst>
                  <a:ext uri="{FF2B5EF4-FFF2-40B4-BE49-F238E27FC236}">
                    <a16:creationId xmlns:a16="http://schemas.microsoft.com/office/drawing/2014/main" id="{D5354286-4AEC-84E2-55E3-B7E135AF547F}"/>
                  </a:ext>
                </a:extLst>
              </p:cNvPr>
              <p:cNvSpPr txBox="1"/>
              <p:nvPr/>
            </p:nvSpPr>
            <p:spPr>
              <a:xfrm>
                <a:off x="3867906" y="3369102"/>
                <a:ext cx="1278926" cy="60322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2019</a:t>
                </a:r>
              </a:p>
            </p:txBody>
          </p:sp>
        </p:grpSp>
        <p:sp>
          <p:nvSpPr>
            <p:cNvPr id="54" name="TextBox 53">
              <a:extLst>
                <a:ext uri="{FF2B5EF4-FFF2-40B4-BE49-F238E27FC236}">
                  <a16:creationId xmlns:a16="http://schemas.microsoft.com/office/drawing/2014/main" id="{D69F025D-92F1-928E-4350-E8D6F73E4F43}"/>
                </a:ext>
              </a:extLst>
            </p:cNvPr>
            <p:cNvSpPr txBox="1"/>
            <p:nvPr/>
          </p:nvSpPr>
          <p:spPr>
            <a:xfrm>
              <a:off x="6761353" y="5239211"/>
              <a:ext cx="659350"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latin typeface="Calibri"/>
                  <a:cs typeface="Arial" panose="020B0604020202020204"/>
                </a:rPr>
                <a:t>Year</a:t>
              </a:r>
            </a:p>
          </p:txBody>
        </p:sp>
        <p:sp>
          <p:nvSpPr>
            <p:cNvPr id="11" name="TextBox 10">
              <a:extLst>
                <a:ext uri="{FF2B5EF4-FFF2-40B4-BE49-F238E27FC236}">
                  <a16:creationId xmlns:a16="http://schemas.microsoft.com/office/drawing/2014/main" id="{5B8A6A4B-27D3-13B7-855F-3B38F3E763DA}"/>
                </a:ext>
              </a:extLst>
            </p:cNvPr>
            <p:cNvSpPr txBox="1"/>
            <p:nvPr/>
          </p:nvSpPr>
          <p:spPr>
            <a:xfrm>
              <a:off x="7204718" y="4986368"/>
              <a:ext cx="659351"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2021</a:t>
              </a:r>
            </a:p>
          </p:txBody>
        </p:sp>
        <p:sp>
          <p:nvSpPr>
            <p:cNvPr id="12" name="TextBox 11">
              <a:extLst>
                <a:ext uri="{FF2B5EF4-FFF2-40B4-BE49-F238E27FC236}">
                  <a16:creationId xmlns:a16="http://schemas.microsoft.com/office/drawing/2014/main" id="{D7322398-AC0B-F272-1C34-B0842F152447}"/>
                </a:ext>
              </a:extLst>
            </p:cNvPr>
            <p:cNvSpPr txBox="1"/>
            <p:nvPr/>
          </p:nvSpPr>
          <p:spPr>
            <a:xfrm>
              <a:off x="8074369" y="4986368"/>
              <a:ext cx="659351"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2022</a:t>
              </a:r>
            </a:p>
          </p:txBody>
        </p:sp>
      </p:grpSp>
      <p:sp>
        <p:nvSpPr>
          <p:cNvPr id="2" name="Title 1">
            <a:extLst>
              <a:ext uri="{FF2B5EF4-FFF2-40B4-BE49-F238E27FC236}">
                <a16:creationId xmlns:a16="http://schemas.microsoft.com/office/drawing/2014/main" id="{F0F42C5E-26EA-9139-0C26-E4080DE96629}"/>
              </a:ext>
            </a:extLst>
          </p:cNvPr>
          <p:cNvSpPr txBox="1">
            <a:spLocks/>
          </p:cNvSpPr>
          <p:nvPr/>
        </p:nvSpPr>
        <p:spPr>
          <a:xfrm>
            <a:off x="386231" y="131255"/>
            <a:ext cx="8370793" cy="536972"/>
          </a:xfrm>
        </p:spPr>
        <p:txBody>
          <a:bodyPr anchor="b">
            <a:normAutofit/>
          </a:bodyPr>
          <a:lstStyle>
            <a:lvl1pPr algn="ctr" defTabSz="457189" rtl="0" eaLnBrk="1" latinLnBrk="0" hangingPunct="1">
              <a:spcBef>
                <a:spcPct val="0"/>
              </a:spcBef>
              <a:buNone/>
              <a:defRPr sz="2400" b="1" i="0" kern="1200" baseline="0">
                <a:solidFill>
                  <a:srgbClr val="000000"/>
                </a:solidFill>
                <a:latin typeface="Calibri Light" panose="020F0302020204030204" pitchFamily="34" charset="0"/>
                <a:ea typeface="+mj-ea"/>
                <a:cs typeface="+mj-cs"/>
              </a:defRPr>
            </a:lvl1pPr>
          </a:lstStyle>
          <a:p>
            <a:pPr marL="285750"/>
            <a:r>
              <a:rPr lang="en-US">
                <a:latin typeface="Calibri"/>
                <a:cs typeface="Arial"/>
              </a:rPr>
              <a:t>Why to improve </a:t>
            </a:r>
            <a:r>
              <a:rPr lang="en-US" err="1">
                <a:latin typeface="Calibri"/>
                <a:cs typeface="Arial"/>
              </a:rPr>
              <a:t>QnA</a:t>
            </a:r>
            <a:r>
              <a:rPr lang="en-US">
                <a:latin typeface="Calibri"/>
                <a:cs typeface="Arial"/>
              </a:rPr>
              <a:t> for better user experience?</a:t>
            </a:r>
          </a:p>
        </p:txBody>
      </p:sp>
      <p:sp>
        <p:nvSpPr>
          <p:cNvPr id="21" name="Rectangle 20">
            <a:extLst>
              <a:ext uri="{FF2B5EF4-FFF2-40B4-BE49-F238E27FC236}">
                <a16:creationId xmlns:a16="http://schemas.microsoft.com/office/drawing/2014/main" id="{FC0F62FA-3359-BBB4-6543-768027B88AEA}"/>
              </a:ext>
            </a:extLst>
          </p:cNvPr>
          <p:cNvSpPr/>
          <p:nvPr/>
        </p:nvSpPr>
        <p:spPr>
          <a:xfrm>
            <a:off x="4352189" y="1661558"/>
            <a:ext cx="607237" cy="26156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7BDDFE3-0961-88A5-B82A-7E0599D29F8F}"/>
              </a:ext>
            </a:extLst>
          </p:cNvPr>
          <p:cNvSpPr txBox="1"/>
          <p:nvPr/>
        </p:nvSpPr>
        <p:spPr>
          <a:xfrm>
            <a:off x="4719675" y="1659860"/>
            <a:ext cx="4961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rPr>
              <a:t>7</a:t>
            </a:r>
            <a:endParaRPr lang="en-US" sz="1200"/>
          </a:p>
        </p:txBody>
      </p:sp>
      <p:sp>
        <p:nvSpPr>
          <p:cNvPr id="25" name="TextBox 24">
            <a:extLst>
              <a:ext uri="{FF2B5EF4-FFF2-40B4-BE49-F238E27FC236}">
                <a16:creationId xmlns:a16="http://schemas.microsoft.com/office/drawing/2014/main" id="{705CA78C-8DBB-2CDF-B594-509F4918A60F}"/>
              </a:ext>
            </a:extLst>
          </p:cNvPr>
          <p:cNvSpPr txBox="1"/>
          <p:nvPr/>
        </p:nvSpPr>
        <p:spPr>
          <a:xfrm>
            <a:off x="4719675" y="2380511"/>
            <a:ext cx="4961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rPr>
              <a:t>5</a:t>
            </a:r>
            <a:endParaRPr lang="en-US" sz="1200"/>
          </a:p>
        </p:txBody>
      </p:sp>
      <p:sp>
        <p:nvSpPr>
          <p:cNvPr id="27" name="TextBox 26">
            <a:extLst>
              <a:ext uri="{FF2B5EF4-FFF2-40B4-BE49-F238E27FC236}">
                <a16:creationId xmlns:a16="http://schemas.microsoft.com/office/drawing/2014/main" id="{20EE8491-739E-F0D7-D2DB-EE01F0983F1C}"/>
              </a:ext>
            </a:extLst>
          </p:cNvPr>
          <p:cNvSpPr txBox="1"/>
          <p:nvPr/>
        </p:nvSpPr>
        <p:spPr>
          <a:xfrm>
            <a:off x="4719675" y="2020185"/>
            <a:ext cx="4961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rPr>
              <a:t>6</a:t>
            </a:r>
            <a:endParaRPr lang="en-US" sz="1200"/>
          </a:p>
        </p:txBody>
      </p:sp>
      <p:sp>
        <p:nvSpPr>
          <p:cNvPr id="29" name="TextBox 28">
            <a:extLst>
              <a:ext uri="{FF2B5EF4-FFF2-40B4-BE49-F238E27FC236}">
                <a16:creationId xmlns:a16="http://schemas.microsoft.com/office/drawing/2014/main" id="{B020AD3D-91D0-E159-7B70-AD5DFA3BBDB3}"/>
              </a:ext>
            </a:extLst>
          </p:cNvPr>
          <p:cNvSpPr txBox="1"/>
          <p:nvPr/>
        </p:nvSpPr>
        <p:spPr>
          <a:xfrm>
            <a:off x="4719675" y="2740835"/>
            <a:ext cx="4961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rPr>
              <a:t>4</a:t>
            </a:r>
            <a:endParaRPr lang="en-US" sz="1200"/>
          </a:p>
        </p:txBody>
      </p:sp>
      <p:sp>
        <p:nvSpPr>
          <p:cNvPr id="31" name="TextBox 30">
            <a:extLst>
              <a:ext uri="{FF2B5EF4-FFF2-40B4-BE49-F238E27FC236}">
                <a16:creationId xmlns:a16="http://schemas.microsoft.com/office/drawing/2014/main" id="{FB8DF0A3-355F-AF56-A290-D294A827ACA4}"/>
              </a:ext>
            </a:extLst>
          </p:cNvPr>
          <p:cNvSpPr txBox="1"/>
          <p:nvPr/>
        </p:nvSpPr>
        <p:spPr>
          <a:xfrm>
            <a:off x="4737396" y="3455579"/>
            <a:ext cx="4961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rPr>
              <a:t>2</a:t>
            </a:r>
            <a:endParaRPr lang="en-US" sz="1200"/>
          </a:p>
        </p:txBody>
      </p:sp>
      <p:sp>
        <p:nvSpPr>
          <p:cNvPr id="33" name="TextBox 32">
            <a:extLst>
              <a:ext uri="{FF2B5EF4-FFF2-40B4-BE49-F238E27FC236}">
                <a16:creationId xmlns:a16="http://schemas.microsoft.com/office/drawing/2014/main" id="{EBEC8C22-917F-2ADD-5480-4BCF3233D0B9}"/>
              </a:ext>
            </a:extLst>
          </p:cNvPr>
          <p:cNvSpPr txBox="1"/>
          <p:nvPr/>
        </p:nvSpPr>
        <p:spPr>
          <a:xfrm>
            <a:off x="4749209" y="4022648"/>
            <a:ext cx="4961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rPr>
              <a:t>0</a:t>
            </a:r>
            <a:endParaRPr lang="en-US" sz="1200"/>
          </a:p>
        </p:txBody>
      </p:sp>
      <p:sp>
        <p:nvSpPr>
          <p:cNvPr id="45" name="TextBox 44">
            <a:extLst>
              <a:ext uri="{FF2B5EF4-FFF2-40B4-BE49-F238E27FC236}">
                <a16:creationId xmlns:a16="http://schemas.microsoft.com/office/drawing/2014/main" id="{7918F77E-C600-D96D-43B1-7910E4558706}"/>
              </a:ext>
            </a:extLst>
          </p:cNvPr>
          <p:cNvSpPr txBox="1"/>
          <p:nvPr/>
        </p:nvSpPr>
        <p:spPr>
          <a:xfrm>
            <a:off x="4737395" y="3095253"/>
            <a:ext cx="4961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rPr>
              <a:t>3</a:t>
            </a:r>
            <a:endParaRPr lang="en-US" sz="1200"/>
          </a:p>
        </p:txBody>
      </p:sp>
      <p:sp>
        <p:nvSpPr>
          <p:cNvPr id="46" name="TextBox 45">
            <a:extLst>
              <a:ext uri="{FF2B5EF4-FFF2-40B4-BE49-F238E27FC236}">
                <a16:creationId xmlns:a16="http://schemas.microsoft.com/office/drawing/2014/main" id="{75E2C754-559F-EB49-EACA-E770D3CF6ECF}"/>
              </a:ext>
            </a:extLst>
          </p:cNvPr>
          <p:cNvSpPr txBox="1"/>
          <p:nvPr/>
        </p:nvSpPr>
        <p:spPr>
          <a:xfrm>
            <a:off x="4737395" y="3762741"/>
            <a:ext cx="4961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rPr>
              <a:t>1</a:t>
            </a:r>
            <a:endParaRPr lang="en-US" sz="1200"/>
          </a:p>
        </p:txBody>
      </p:sp>
      <p:sp>
        <p:nvSpPr>
          <p:cNvPr id="4" name="TextBox 3">
            <a:extLst>
              <a:ext uri="{FF2B5EF4-FFF2-40B4-BE49-F238E27FC236}">
                <a16:creationId xmlns:a16="http://schemas.microsoft.com/office/drawing/2014/main" id="{4AA5B654-C9B2-2914-26CD-39C16059BFA1}"/>
              </a:ext>
            </a:extLst>
          </p:cNvPr>
          <p:cNvSpPr txBox="1"/>
          <p:nvPr/>
        </p:nvSpPr>
        <p:spPr>
          <a:xfrm rot="16200000">
            <a:off x="3963928" y="2747169"/>
            <a:ext cx="9722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cs typeface="Arial"/>
              </a:rPr>
              <a:t>Minutes</a:t>
            </a:r>
            <a:endParaRPr lang="en-US"/>
          </a:p>
        </p:txBody>
      </p:sp>
    </p:spTree>
    <p:extLst>
      <p:ext uri="{BB962C8B-B14F-4D97-AF65-F5344CB8AC3E}">
        <p14:creationId xmlns:p14="http://schemas.microsoft.com/office/powerpoint/2010/main" val="125826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left)">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left)">
                                      <p:cBhvr>
                                        <p:cTn id="17" dur="500"/>
                                        <p:tgtEl>
                                          <p:spTgt spid="14">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4">
                                            <p:txEl>
                                              <p:pRg st="3" end="3"/>
                                            </p:txEl>
                                          </p:spTgt>
                                        </p:tgtEl>
                                        <p:attrNameLst>
                                          <p:attrName>style.visibility</p:attrName>
                                        </p:attrNameLst>
                                      </p:cBhvr>
                                      <p:to>
                                        <p:strVal val="visible"/>
                                      </p:to>
                                    </p:set>
                                    <p:animEffect transition="in" filter="wipe(left)">
                                      <p:cBhvr>
                                        <p:cTn id="20" dur="500"/>
                                        <p:tgtEl>
                                          <p:spTgt spid="14">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wipe(left)">
                                      <p:cBhvr>
                                        <p:cTn id="23" dur="500"/>
                                        <p:tgtEl>
                                          <p:spTgt spid="1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4">
                                            <p:txEl>
                                              <p:pRg st="5" end="5"/>
                                            </p:txEl>
                                          </p:spTgt>
                                        </p:tgtEl>
                                        <p:attrNameLst>
                                          <p:attrName>style.visibility</p:attrName>
                                        </p:attrNameLst>
                                      </p:cBhvr>
                                      <p:to>
                                        <p:strVal val="visible"/>
                                      </p:to>
                                    </p:set>
                                    <p:animEffect transition="in" filter="wipe(left)">
                                      <p:cBhvr>
                                        <p:cTn id="28"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0BC004-5D40-1969-BEBC-73E68D3B932B}"/>
              </a:ext>
            </a:extLst>
          </p:cNvPr>
          <p:cNvSpPr>
            <a:spLocks noGrp="1"/>
          </p:cNvSpPr>
          <p:nvPr>
            <p:ph idx="1"/>
          </p:nvPr>
        </p:nvSpPr>
        <p:spPr>
          <a:xfrm>
            <a:off x="594659" y="1263057"/>
            <a:ext cx="7953936" cy="2813027"/>
          </a:xfrm>
        </p:spPr>
        <p:txBody>
          <a:bodyPr vert="horz" lIns="91440" tIns="45720" rIns="91440" bIns="45720" rtlCol="0" anchor="t">
            <a:normAutofit/>
          </a:bodyPr>
          <a:lstStyle/>
          <a:p>
            <a:pPr marL="0" indent="0">
              <a:buNone/>
            </a:pPr>
            <a:r>
              <a:rPr lang="en-US">
                <a:latin typeface="Arial" panose="020B0604020202020204"/>
                <a:cs typeface="Arial"/>
              </a:rPr>
              <a:t>Improving </a:t>
            </a:r>
            <a:r>
              <a:rPr lang="en-US" err="1">
                <a:latin typeface="Arial" panose="020B0604020202020204"/>
                <a:cs typeface="Arial"/>
              </a:rPr>
              <a:t>QnA</a:t>
            </a:r>
            <a:r>
              <a:rPr lang="en-US">
                <a:latin typeface="Arial" panose="020B0604020202020204"/>
                <a:cs typeface="Arial"/>
              </a:rPr>
              <a:t>:</a:t>
            </a:r>
            <a:endParaRPr lang="en-US"/>
          </a:p>
          <a:p>
            <a:pPr marL="457200" indent="-457200">
              <a:buAutoNum type="arabicPeriod"/>
            </a:pPr>
            <a:r>
              <a:rPr lang="en-US">
                <a:latin typeface="Arial" panose="020B0604020202020204"/>
                <a:cs typeface="Arial"/>
              </a:rPr>
              <a:t>can mitigate current under-utilized employee time.</a:t>
            </a:r>
            <a:endParaRPr lang="en-US"/>
          </a:p>
          <a:p>
            <a:pPr marL="457200" indent="-457200">
              <a:buAutoNum type="arabicPeriod"/>
            </a:pPr>
            <a:r>
              <a:rPr lang="en-US">
                <a:latin typeface="Arial" panose="020B0604020202020204"/>
                <a:cs typeface="Arial"/>
              </a:rPr>
              <a:t>can prevent the scaling of these issues.</a:t>
            </a:r>
          </a:p>
        </p:txBody>
      </p:sp>
      <p:sp>
        <p:nvSpPr>
          <p:cNvPr id="6" name="Title 1">
            <a:extLst>
              <a:ext uri="{FF2B5EF4-FFF2-40B4-BE49-F238E27FC236}">
                <a16:creationId xmlns:a16="http://schemas.microsoft.com/office/drawing/2014/main" id="{E2A512C4-DE84-D482-A09A-494E9DD24CE2}"/>
              </a:ext>
            </a:extLst>
          </p:cNvPr>
          <p:cNvSpPr txBox="1">
            <a:spLocks/>
          </p:cNvSpPr>
          <p:nvPr/>
        </p:nvSpPr>
        <p:spPr>
          <a:xfrm>
            <a:off x="386231" y="131255"/>
            <a:ext cx="8370793" cy="536972"/>
          </a:xfrm>
        </p:spPr>
        <p:txBody>
          <a:bodyPr anchor="b">
            <a:normAutofit/>
          </a:bodyPr>
          <a:lstStyle>
            <a:lvl1pPr algn="ctr" defTabSz="457189" rtl="0" eaLnBrk="1" latinLnBrk="0" hangingPunct="1">
              <a:spcBef>
                <a:spcPct val="0"/>
              </a:spcBef>
              <a:buNone/>
              <a:defRPr sz="2400" b="1" i="0" kern="1200" baseline="0">
                <a:solidFill>
                  <a:srgbClr val="000000"/>
                </a:solidFill>
                <a:latin typeface="Calibri Light" panose="020F0302020204030204" pitchFamily="34" charset="0"/>
                <a:ea typeface="+mj-ea"/>
                <a:cs typeface="+mj-cs"/>
              </a:defRPr>
            </a:lvl1pPr>
          </a:lstStyle>
          <a:p>
            <a:pPr marL="285750"/>
            <a:r>
              <a:rPr lang="en-US">
                <a:latin typeface="Calibri"/>
                <a:cs typeface="Arial"/>
              </a:rPr>
              <a:t>Why to improve </a:t>
            </a:r>
            <a:r>
              <a:rPr lang="en-US" err="1">
                <a:latin typeface="Calibri"/>
                <a:cs typeface="Arial"/>
              </a:rPr>
              <a:t>QnA</a:t>
            </a:r>
            <a:r>
              <a:rPr lang="en-US">
                <a:latin typeface="Calibri"/>
                <a:cs typeface="Arial"/>
              </a:rPr>
              <a:t> for better user experience?</a:t>
            </a:r>
          </a:p>
        </p:txBody>
      </p:sp>
    </p:spTree>
    <p:extLst>
      <p:ext uri="{BB962C8B-B14F-4D97-AF65-F5344CB8AC3E}">
        <p14:creationId xmlns:p14="http://schemas.microsoft.com/office/powerpoint/2010/main" val="359378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DB31-9230-4B8C-7FF8-ABC8B72E9E3F}"/>
              </a:ext>
            </a:extLst>
          </p:cNvPr>
          <p:cNvSpPr>
            <a:spLocks noGrp="1"/>
          </p:cNvSpPr>
          <p:nvPr>
            <p:ph type="title"/>
          </p:nvPr>
        </p:nvSpPr>
        <p:spPr>
          <a:xfrm>
            <a:off x="386231" y="156155"/>
            <a:ext cx="8370793" cy="536972"/>
          </a:xfrm>
        </p:spPr>
        <p:txBody>
          <a:bodyPr lIns="91440" tIns="45720" rIns="91440" bIns="45720" anchor="t">
            <a:normAutofit/>
          </a:bodyPr>
          <a:lstStyle/>
          <a:p>
            <a:pPr marL="285750"/>
            <a:r>
              <a:rPr lang="en-US" sz="2400">
                <a:latin typeface="Calibri"/>
                <a:cs typeface="Arial"/>
              </a:rPr>
              <a:t>How can we improve JARVIS?</a:t>
            </a:r>
            <a:endParaRPr lang="en-US" sz="2400">
              <a:latin typeface="Calibri"/>
              <a:cs typeface="Calibri"/>
            </a:endParaRPr>
          </a:p>
        </p:txBody>
      </p:sp>
      <p:sp>
        <p:nvSpPr>
          <p:cNvPr id="8" name="Text Placeholder 3">
            <a:extLst>
              <a:ext uri="{FF2B5EF4-FFF2-40B4-BE49-F238E27FC236}">
                <a16:creationId xmlns:a16="http://schemas.microsoft.com/office/drawing/2014/main" id="{51F97ECA-8C39-4795-6B5E-0BA63C8810B2}"/>
              </a:ext>
            </a:extLst>
          </p:cNvPr>
          <p:cNvSpPr txBox="1">
            <a:spLocks/>
          </p:cNvSpPr>
          <p:nvPr/>
        </p:nvSpPr>
        <p:spPr>
          <a:xfrm>
            <a:off x="543249" y="1419865"/>
            <a:ext cx="8056960" cy="1094735"/>
          </a:xfrm>
        </p:spPr>
        <p:txBody>
          <a:bodyPr vert="horz" lIns="91440" tIns="45720" rIns="91440" bIns="45720" rtlCol="0" anchor="t">
            <a:normAutofit/>
          </a:bodyPr>
          <a:lstStyle>
            <a:lvl1pPr marL="173034" indent="-173034" algn="l" defTabSz="457189" rtl="0" eaLnBrk="1" latinLnBrk="0" hangingPunct="1">
              <a:spcBef>
                <a:spcPts val="0"/>
              </a:spcBef>
              <a:buFont typeface="Arial"/>
              <a:buChar char="•"/>
              <a:defRPr sz="2200" kern="1200">
                <a:solidFill>
                  <a:srgbClr val="000000"/>
                </a:solidFill>
                <a:latin typeface="+mn-lt"/>
                <a:ea typeface="+mn-ea"/>
                <a:cs typeface="+mn-cs"/>
              </a:defRPr>
            </a:lvl1pPr>
            <a:lvl2pPr marL="465655" indent="-292093" algn="l" defTabSz="457189" rtl="0" eaLnBrk="1" latinLnBrk="0" hangingPunct="1">
              <a:spcBef>
                <a:spcPts val="0"/>
              </a:spcBef>
              <a:buFont typeface="Arial" panose="020B0604020202020204" pitchFamily="34" charset="0"/>
              <a:buChar char="–"/>
              <a:tabLst/>
              <a:defRPr sz="2000" kern="1200" baseline="0">
                <a:solidFill>
                  <a:srgbClr val="000000"/>
                </a:solidFill>
                <a:latin typeface="Calibri Light" panose="020F0302020204030204" pitchFamily="34" charset="0"/>
                <a:ea typeface="+mn-ea"/>
                <a:cs typeface="+mn-cs"/>
              </a:defRPr>
            </a:lvl2pPr>
            <a:lvl3pPr marL="613818" indent="-148163" algn="l" defTabSz="457189" rtl="0" eaLnBrk="1" latinLnBrk="0" hangingPunct="1">
              <a:spcBef>
                <a:spcPts val="0"/>
              </a:spcBef>
              <a:buFont typeface="Arial" panose="020B0604020202020204" pitchFamily="34" charset="0"/>
              <a:buChar char="»"/>
              <a:tabLst/>
              <a:defRPr sz="1600" kern="1200" baseline="0">
                <a:solidFill>
                  <a:srgbClr val="000000"/>
                </a:solidFill>
                <a:latin typeface="Calibri Light" panose="020F0302020204030204" pitchFamily="34" charset="0"/>
                <a:ea typeface="+mn-ea"/>
                <a:cs typeface="+mn-cs"/>
              </a:defRPr>
            </a:lvl3pPr>
            <a:lvl4pPr marL="772565" indent="-169329" algn="l" defTabSz="457189" rtl="0" eaLnBrk="1" latinLnBrk="0" hangingPunct="1">
              <a:spcBef>
                <a:spcPts val="0"/>
              </a:spcBef>
              <a:buFont typeface="Arial"/>
              <a:buChar char="•"/>
              <a:tabLst/>
              <a:defRPr sz="1600" kern="1200" baseline="0">
                <a:solidFill>
                  <a:srgbClr val="000000"/>
                </a:solidFill>
                <a:latin typeface="Calibri Light" panose="020F0302020204030204" pitchFamily="34" charset="0"/>
                <a:ea typeface="+mn-ea"/>
                <a:cs typeface="+mn-cs"/>
              </a:defRPr>
            </a:lvl4pPr>
            <a:lvl5pPr marL="920728" indent="-179913" algn="l" defTabSz="457189" rtl="0" eaLnBrk="1" latinLnBrk="0" hangingPunct="1">
              <a:spcBef>
                <a:spcPts val="0"/>
              </a:spcBef>
              <a:buFont typeface="Arial"/>
              <a:buChar char="•"/>
              <a:tabLst/>
              <a:defRPr sz="1600" kern="1200" baseline="0">
                <a:solidFill>
                  <a:srgbClr val="000000"/>
                </a:solidFill>
                <a:latin typeface="Calibri Light" panose="020F0302020204030204" pitchFamily="34" charset="0"/>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AutoNum type="arabicPeriod"/>
            </a:pPr>
            <a:r>
              <a:rPr lang="en-US" sz="1800">
                <a:cs typeface="Arial"/>
              </a:rPr>
              <a:t>We created topics for user inputs, and plugin outputs using </a:t>
            </a:r>
            <a:r>
              <a:rPr lang="en-US" sz="1800" err="1">
                <a:cs typeface="Arial"/>
              </a:rPr>
              <a:t>BERTopic</a:t>
            </a:r>
            <a:r>
              <a:rPr lang="en-US" sz="1800">
                <a:cs typeface="Arial"/>
              </a:rPr>
              <a:t> [1]</a:t>
            </a:r>
            <a:endParaRPr lang="en-US"/>
          </a:p>
          <a:p>
            <a:pPr marL="342900" indent="-342900">
              <a:buAutoNum type="arabicPeriod"/>
            </a:pPr>
            <a:r>
              <a:rPr lang="en-US" sz="1800">
                <a:cs typeface="Arial"/>
              </a:rPr>
              <a:t>Created topics based on user inputs and used it to label plugin outputs</a:t>
            </a:r>
          </a:p>
          <a:p>
            <a:pPr marL="342900" indent="-342900">
              <a:buAutoNum type="arabicPeriod"/>
            </a:pPr>
            <a:r>
              <a:rPr lang="en-US" sz="1800">
                <a:cs typeface="Arial"/>
              </a:rPr>
              <a:t>Created a list of all non-similar topics between the two columns for each input</a:t>
            </a:r>
          </a:p>
          <a:p>
            <a:pPr marL="342900" indent="-342900">
              <a:buFont typeface="Calibri" panose="020F0502020204030204"/>
              <a:buAutoNum type="arabicPeriod"/>
            </a:pPr>
            <a:endParaRPr lang="en-US" sz="1800">
              <a:cs typeface="Arial"/>
            </a:endParaRPr>
          </a:p>
        </p:txBody>
      </p:sp>
    </p:spTree>
    <p:extLst>
      <p:ext uri="{BB962C8B-B14F-4D97-AF65-F5344CB8AC3E}">
        <p14:creationId xmlns:p14="http://schemas.microsoft.com/office/powerpoint/2010/main" val="55472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BB470F7-C1DC-C852-0F63-C687B48F100A}"/>
              </a:ext>
            </a:extLst>
          </p:cNvPr>
          <p:cNvSpPr txBox="1"/>
          <p:nvPr/>
        </p:nvSpPr>
        <p:spPr>
          <a:xfrm>
            <a:off x="262619" y="1967919"/>
            <a:ext cx="1901258" cy="2585323"/>
          </a:xfrm>
          <a:prstGeom prst="rect">
            <a:avLst/>
          </a:prstGeom>
          <a:noFill/>
        </p:spPr>
        <p:txBody>
          <a:bodyPr wrap="square" lIns="91440" tIns="45720" rIns="91440" bIns="45720" anchor="t">
            <a:spAutoFit/>
          </a:bodyPr>
          <a:lstStyle/>
          <a:p>
            <a:pPr marL="342900" indent="-342900">
              <a:buFont typeface="Arial" panose="020F0502020204030204"/>
              <a:buChar char="•"/>
            </a:pPr>
            <a:r>
              <a:rPr lang="en-US" sz="1800">
                <a:latin typeface="Calibri"/>
                <a:cs typeface="Arial"/>
              </a:rPr>
              <a:t>Most of the User Inputs are querying about </a:t>
            </a:r>
            <a:r>
              <a:rPr lang="en-US" sz="1800">
                <a:solidFill>
                  <a:srgbClr val="00B0F6"/>
                </a:solidFill>
                <a:latin typeface="Calibri"/>
                <a:cs typeface="Arial"/>
              </a:rPr>
              <a:t>PC Issues</a:t>
            </a:r>
            <a:r>
              <a:rPr lang="en-US" sz="1800">
                <a:latin typeface="Calibri"/>
                <a:cs typeface="Arial"/>
              </a:rPr>
              <a:t>, </a:t>
            </a:r>
            <a:r>
              <a:rPr lang="en-US" sz="1800">
                <a:solidFill>
                  <a:srgbClr val="E76BF3"/>
                </a:solidFill>
                <a:latin typeface="Calibri"/>
                <a:cs typeface="Arial"/>
              </a:rPr>
              <a:t>Software Issues</a:t>
            </a:r>
            <a:r>
              <a:rPr lang="en-US" sz="1800">
                <a:latin typeface="Calibri"/>
                <a:cs typeface="Arial"/>
              </a:rPr>
              <a:t>, or </a:t>
            </a:r>
            <a:r>
              <a:rPr lang="en-US" sz="1800">
                <a:solidFill>
                  <a:srgbClr val="35A2FF"/>
                </a:solidFill>
                <a:latin typeface="Calibri"/>
                <a:cs typeface="Arial"/>
              </a:rPr>
              <a:t>Contact Information</a:t>
            </a:r>
            <a:endParaRPr lang="en-US" sz="1800">
              <a:solidFill>
                <a:srgbClr val="35A2FF"/>
              </a:solidFill>
              <a:ea typeface="+mn-lt"/>
              <a:cs typeface="Arial"/>
            </a:endParaRPr>
          </a:p>
        </p:txBody>
      </p:sp>
      <p:sp>
        <p:nvSpPr>
          <p:cNvPr id="4" name="TextBox 3">
            <a:extLst>
              <a:ext uri="{FF2B5EF4-FFF2-40B4-BE49-F238E27FC236}">
                <a16:creationId xmlns:a16="http://schemas.microsoft.com/office/drawing/2014/main" id="{477C9CA7-817A-04A9-EBE0-E14787DF5A9C}"/>
              </a:ext>
            </a:extLst>
          </p:cNvPr>
          <p:cNvSpPr txBox="1"/>
          <p:nvPr/>
        </p:nvSpPr>
        <p:spPr>
          <a:xfrm>
            <a:off x="399022" y="898829"/>
            <a:ext cx="82449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alibri"/>
                <a:cs typeface="Arial"/>
              </a:rPr>
              <a:t>Total topics in user input</a:t>
            </a:r>
          </a:p>
        </p:txBody>
      </p:sp>
      <p:grpSp>
        <p:nvGrpSpPr>
          <p:cNvPr id="36" name="Group 35">
            <a:extLst>
              <a:ext uri="{FF2B5EF4-FFF2-40B4-BE49-F238E27FC236}">
                <a16:creationId xmlns:a16="http://schemas.microsoft.com/office/drawing/2014/main" id="{051AC7D7-427A-B6D9-C555-6F6222E43751}"/>
              </a:ext>
            </a:extLst>
          </p:cNvPr>
          <p:cNvGrpSpPr/>
          <p:nvPr/>
        </p:nvGrpSpPr>
        <p:grpSpPr>
          <a:xfrm>
            <a:off x="2163283" y="1372952"/>
            <a:ext cx="6847447" cy="5171240"/>
            <a:chOff x="3114586" y="1372952"/>
            <a:chExt cx="6847447" cy="5171240"/>
          </a:xfrm>
        </p:grpSpPr>
        <p:pic>
          <p:nvPicPr>
            <p:cNvPr id="2" name="Picture 4" descr="Graphical user interface, application, Excel&#10;&#10;Description automatically generated">
              <a:extLst>
                <a:ext uri="{FF2B5EF4-FFF2-40B4-BE49-F238E27FC236}">
                  <a16:creationId xmlns:a16="http://schemas.microsoft.com/office/drawing/2014/main" id="{EBD6624C-F4B3-AFB8-3EC5-644D1A0D0A52}"/>
                </a:ext>
              </a:extLst>
            </p:cNvPr>
            <p:cNvPicPr>
              <a:picLocks noChangeAspect="1"/>
            </p:cNvPicPr>
            <p:nvPr/>
          </p:nvPicPr>
          <p:blipFill rotWithShape="1">
            <a:blip r:embed="rId3"/>
            <a:srcRect l="23524" t="3399" r="98" b="131"/>
            <a:stretch/>
          </p:blipFill>
          <p:spPr>
            <a:xfrm>
              <a:off x="4523081" y="1372952"/>
              <a:ext cx="5438952" cy="5171240"/>
            </a:xfrm>
            <a:prstGeom prst="rect">
              <a:avLst/>
            </a:prstGeom>
          </p:spPr>
        </p:pic>
        <p:grpSp>
          <p:nvGrpSpPr>
            <p:cNvPr id="5" name="Group 4">
              <a:extLst>
                <a:ext uri="{FF2B5EF4-FFF2-40B4-BE49-F238E27FC236}">
                  <a16:creationId xmlns:a16="http://schemas.microsoft.com/office/drawing/2014/main" id="{2636273B-9308-B9D1-40C1-E7BFAD6769D8}"/>
                </a:ext>
              </a:extLst>
            </p:cNvPr>
            <p:cNvGrpSpPr/>
            <p:nvPr/>
          </p:nvGrpSpPr>
          <p:grpSpPr>
            <a:xfrm>
              <a:off x="3114586" y="1434476"/>
              <a:ext cx="1943229" cy="4563129"/>
              <a:chOff x="2800629" y="1434476"/>
              <a:chExt cx="1943229" cy="4563129"/>
            </a:xfrm>
          </p:grpSpPr>
          <p:sp>
            <p:nvSpPr>
              <p:cNvPr id="11" name="TextBox 10">
                <a:extLst>
                  <a:ext uri="{FF2B5EF4-FFF2-40B4-BE49-F238E27FC236}">
                    <a16:creationId xmlns:a16="http://schemas.microsoft.com/office/drawing/2014/main" id="{E4D04E21-8C65-DBAB-E9AE-A291BA01322B}"/>
                  </a:ext>
                </a:extLst>
              </p:cNvPr>
              <p:cNvSpPr txBox="1"/>
              <p:nvPr/>
            </p:nvSpPr>
            <p:spPr>
              <a:xfrm>
                <a:off x="3325919" y="1434476"/>
                <a:ext cx="1390181" cy="230832"/>
              </a:xfrm>
              <a:prstGeom prst="rect">
                <a:avLst/>
              </a:prstGeom>
              <a:noFill/>
            </p:spPr>
            <p:txBody>
              <a:bodyPr wrap="square" lIns="91440" tIns="45720" rIns="91440" bIns="45720" anchor="t">
                <a:spAutoFit/>
              </a:bodyPr>
              <a:lstStyle/>
              <a:p>
                <a:r>
                  <a:rPr lang="en-US" sz="900" b="1">
                    <a:ea typeface="+mn-lt"/>
                    <a:cs typeface="Arial"/>
                  </a:rPr>
                  <a:t>Token Requests</a:t>
                </a:r>
              </a:p>
            </p:txBody>
          </p:sp>
          <p:sp>
            <p:nvSpPr>
              <p:cNvPr id="12" name="TextBox 11">
                <a:extLst>
                  <a:ext uri="{FF2B5EF4-FFF2-40B4-BE49-F238E27FC236}">
                    <a16:creationId xmlns:a16="http://schemas.microsoft.com/office/drawing/2014/main" id="{B5AFADFB-265F-C5D1-553B-D622C412B5CA}"/>
                  </a:ext>
                </a:extLst>
              </p:cNvPr>
              <p:cNvSpPr txBox="1"/>
              <p:nvPr/>
            </p:nvSpPr>
            <p:spPr>
              <a:xfrm>
                <a:off x="3780824" y="1907742"/>
                <a:ext cx="936909" cy="230832"/>
              </a:xfrm>
              <a:prstGeom prst="rect">
                <a:avLst/>
              </a:prstGeom>
              <a:noFill/>
            </p:spPr>
            <p:txBody>
              <a:bodyPr wrap="square" lIns="91440" tIns="45720" rIns="91440" bIns="45720" anchor="t">
                <a:spAutoFit/>
              </a:bodyPr>
              <a:lstStyle/>
              <a:p>
                <a:r>
                  <a:rPr lang="en-US" sz="900" b="1">
                    <a:ea typeface="+mn-lt"/>
                    <a:cs typeface="Arial"/>
                  </a:rPr>
                  <a:t>Teams</a:t>
                </a:r>
                <a:endParaRPr lang="en-US"/>
              </a:p>
            </p:txBody>
          </p:sp>
          <p:sp>
            <p:nvSpPr>
              <p:cNvPr id="13" name="TextBox 12">
                <a:extLst>
                  <a:ext uri="{FF2B5EF4-FFF2-40B4-BE49-F238E27FC236}">
                    <a16:creationId xmlns:a16="http://schemas.microsoft.com/office/drawing/2014/main" id="{2A8B12DA-7E47-5B2F-514A-ED72BF9ABF6D}"/>
                  </a:ext>
                </a:extLst>
              </p:cNvPr>
              <p:cNvSpPr txBox="1"/>
              <p:nvPr/>
            </p:nvSpPr>
            <p:spPr>
              <a:xfrm>
                <a:off x="2804269" y="2086951"/>
                <a:ext cx="1520136" cy="369332"/>
              </a:xfrm>
              <a:prstGeom prst="rect">
                <a:avLst/>
              </a:prstGeom>
              <a:noFill/>
            </p:spPr>
            <p:txBody>
              <a:bodyPr wrap="square" lIns="91440" tIns="45720" rIns="91440" bIns="45720" anchor="t">
                <a:spAutoFit/>
              </a:bodyPr>
              <a:lstStyle/>
              <a:p>
                <a:pPr algn="ctr"/>
                <a:r>
                  <a:rPr lang="en-US" sz="900" b="1">
                    <a:ea typeface="+mn-lt"/>
                    <a:cs typeface="Arial"/>
                  </a:rPr>
                  <a:t>Software Application Install, Update, or Restart</a:t>
                </a:r>
                <a:endParaRPr lang="en-US"/>
              </a:p>
            </p:txBody>
          </p:sp>
          <p:sp>
            <p:nvSpPr>
              <p:cNvPr id="14" name="TextBox 13">
                <a:extLst>
                  <a:ext uri="{FF2B5EF4-FFF2-40B4-BE49-F238E27FC236}">
                    <a16:creationId xmlns:a16="http://schemas.microsoft.com/office/drawing/2014/main" id="{D94523A1-DBD8-FDB5-3B24-DFD5D50D2B8A}"/>
                  </a:ext>
                </a:extLst>
              </p:cNvPr>
              <p:cNvSpPr txBox="1"/>
              <p:nvPr/>
            </p:nvSpPr>
            <p:spPr>
              <a:xfrm>
                <a:off x="3804837" y="2391286"/>
                <a:ext cx="910782" cy="230832"/>
              </a:xfrm>
              <a:prstGeom prst="rect">
                <a:avLst/>
              </a:prstGeom>
              <a:noFill/>
            </p:spPr>
            <p:txBody>
              <a:bodyPr wrap="square" lIns="91440" tIns="45720" rIns="91440" bIns="45720" anchor="t">
                <a:spAutoFit/>
              </a:bodyPr>
              <a:lstStyle/>
              <a:p>
                <a:r>
                  <a:rPr lang="en-US" sz="900" b="1">
                    <a:ea typeface="+mn-lt"/>
                    <a:cs typeface="Arial"/>
                  </a:rPr>
                  <a:t>Skype</a:t>
                </a:r>
                <a:endParaRPr lang="en-US"/>
              </a:p>
            </p:txBody>
          </p:sp>
          <p:sp>
            <p:nvSpPr>
              <p:cNvPr id="16" name="TextBox 15">
                <a:extLst>
                  <a:ext uri="{FF2B5EF4-FFF2-40B4-BE49-F238E27FC236}">
                    <a16:creationId xmlns:a16="http://schemas.microsoft.com/office/drawing/2014/main" id="{3999CAC1-EDFA-414A-39C6-E3B1AF07B913}"/>
                  </a:ext>
                </a:extLst>
              </p:cNvPr>
              <p:cNvSpPr txBox="1"/>
              <p:nvPr/>
            </p:nvSpPr>
            <p:spPr>
              <a:xfrm>
                <a:off x="3715510" y="2628921"/>
                <a:ext cx="1008754" cy="230832"/>
              </a:xfrm>
              <a:prstGeom prst="rect">
                <a:avLst/>
              </a:prstGeom>
              <a:noFill/>
            </p:spPr>
            <p:txBody>
              <a:bodyPr wrap="square" lIns="91440" tIns="45720" rIns="91440" bIns="45720" anchor="t">
                <a:spAutoFit/>
              </a:bodyPr>
              <a:lstStyle/>
              <a:p>
                <a:r>
                  <a:rPr lang="en-US" sz="900" b="1">
                    <a:ea typeface="+mn-lt"/>
                    <a:cs typeface="Arial"/>
                  </a:rPr>
                  <a:t>Printing</a:t>
                </a:r>
                <a:endParaRPr lang="en-US"/>
              </a:p>
            </p:txBody>
          </p:sp>
          <p:sp>
            <p:nvSpPr>
              <p:cNvPr id="17" name="TextBox 16">
                <a:extLst>
                  <a:ext uri="{FF2B5EF4-FFF2-40B4-BE49-F238E27FC236}">
                    <a16:creationId xmlns:a16="http://schemas.microsoft.com/office/drawing/2014/main" id="{FDE61932-1EE5-A7BC-FB76-A67CD7024E05}"/>
                  </a:ext>
                </a:extLst>
              </p:cNvPr>
              <p:cNvSpPr txBox="1"/>
              <p:nvPr/>
            </p:nvSpPr>
            <p:spPr>
              <a:xfrm>
                <a:off x="2800629" y="2871454"/>
                <a:ext cx="1923154" cy="230832"/>
              </a:xfrm>
              <a:prstGeom prst="rect">
                <a:avLst/>
              </a:prstGeom>
              <a:noFill/>
            </p:spPr>
            <p:txBody>
              <a:bodyPr wrap="square" lIns="91440" tIns="45720" rIns="91440" bIns="45720" anchor="t">
                <a:spAutoFit/>
              </a:bodyPr>
              <a:lstStyle/>
              <a:p>
                <a:r>
                  <a:rPr lang="en-US" sz="900" b="1">
                    <a:ea typeface="+mn-lt"/>
                    <a:cs typeface="Arial"/>
                  </a:rPr>
                  <a:t>Phone Contact Information</a:t>
                </a:r>
                <a:endParaRPr lang="en-US"/>
              </a:p>
            </p:txBody>
          </p:sp>
          <p:sp>
            <p:nvSpPr>
              <p:cNvPr id="18" name="TextBox 17">
                <a:extLst>
                  <a:ext uri="{FF2B5EF4-FFF2-40B4-BE49-F238E27FC236}">
                    <a16:creationId xmlns:a16="http://schemas.microsoft.com/office/drawing/2014/main" id="{D7156228-7D41-2A13-0EC1-A9D00A855368}"/>
                  </a:ext>
                </a:extLst>
              </p:cNvPr>
              <p:cNvSpPr txBox="1"/>
              <p:nvPr/>
            </p:nvSpPr>
            <p:spPr>
              <a:xfrm>
                <a:off x="2985623" y="3114315"/>
                <a:ext cx="1746806" cy="230832"/>
              </a:xfrm>
              <a:prstGeom prst="rect">
                <a:avLst/>
              </a:prstGeom>
              <a:noFill/>
            </p:spPr>
            <p:txBody>
              <a:bodyPr wrap="square" lIns="91440" tIns="45720" rIns="91440" bIns="45720" anchor="t">
                <a:spAutoFit/>
              </a:bodyPr>
              <a:lstStyle/>
              <a:p>
                <a:r>
                  <a:rPr lang="en-US" sz="900" b="1">
                    <a:ea typeface="+mn-lt"/>
                    <a:cs typeface="Arial"/>
                  </a:rPr>
                  <a:t>PC Issues and Requests</a:t>
                </a:r>
                <a:endParaRPr lang="en-US"/>
              </a:p>
            </p:txBody>
          </p:sp>
          <p:sp>
            <p:nvSpPr>
              <p:cNvPr id="19" name="TextBox 18">
                <a:extLst>
                  <a:ext uri="{FF2B5EF4-FFF2-40B4-BE49-F238E27FC236}">
                    <a16:creationId xmlns:a16="http://schemas.microsoft.com/office/drawing/2014/main" id="{8F602FFC-1EEC-9FE9-C7E6-E46786AB38B3}"/>
                  </a:ext>
                </a:extLst>
              </p:cNvPr>
              <p:cNvSpPr txBox="1"/>
              <p:nvPr/>
            </p:nvSpPr>
            <p:spPr>
              <a:xfrm>
                <a:off x="2974193" y="3365013"/>
                <a:ext cx="1766400" cy="230832"/>
              </a:xfrm>
              <a:prstGeom prst="rect">
                <a:avLst/>
              </a:prstGeom>
              <a:noFill/>
            </p:spPr>
            <p:txBody>
              <a:bodyPr wrap="square" lIns="91440" tIns="45720" rIns="91440" bIns="45720" anchor="t">
                <a:spAutoFit/>
              </a:bodyPr>
              <a:lstStyle/>
              <a:p>
                <a:r>
                  <a:rPr lang="en-US" sz="900" b="1">
                    <a:ea typeface="+mn-lt"/>
                    <a:cs typeface="Arial"/>
                  </a:rPr>
                  <a:t>Password Management</a:t>
                </a:r>
                <a:endParaRPr lang="en-US"/>
              </a:p>
            </p:txBody>
          </p:sp>
          <p:sp>
            <p:nvSpPr>
              <p:cNvPr id="20" name="TextBox 19">
                <a:extLst>
                  <a:ext uri="{FF2B5EF4-FFF2-40B4-BE49-F238E27FC236}">
                    <a16:creationId xmlns:a16="http://schemas.microsoft.com/office/drawing/2014/main" id="{19C226A6-D3B1-781D-4110-FBFF7BA00A8C}"/>
                  </a:ext>
                </a:extLst>
              </p:cNvPr>
              <p:cNvSpPr txBox="1"/>
              <p:nvPr/>
            </p:nvSpPr>
            <p:spPr>
              <a:xfrm>
                <a:off x="3356281" y="3601016"/>
                <a:ext cx="1387577" cy="230832"/>
              </a:xfrm>
              <a:prstGeom prst="rect">
                <a:avLst/>
              </a:prstGeom>
              <a:noFill/>
            </p:spPr>
            <p:txBody>
              <a:bodyPr wrap="square" lIns="91440" tIns="45720" rIns="91440" bIns="45720" anchor="t">
                <a:spAutoFit/>
              </a:bodyPr>
              <a:lstStyle/>
              <a:p>
                <a:r>
                  <a:rPr lang="en-US" sz="900" b="1">
                    <a:ea typeface="+mn-lt"/>
                    <a:cs typeface="Arial"/>
                  </a:rPr>
                  <a:t>Outlook Access</a:t>
                </a:r>
                <a:endParaRPr lang="en-US"/>
              </a:p>
            </p:txBody>
          </p:sp>
          <p:sp>
            <p:nvSpPr>
              <p:cNvPr id="21" name="TextBox 20">
                <a:extLst>
                  <a:ext uri="{FF2B5EF4-FFF2-40B4-BE49-F238E27FC236}">
                    <a16:creationId xmlns:a16="http://schemas.microsoft.com/office/drawing/2014/main" id="{54A4FAD9-A9A1-ADCA-920C-FD3825AEEBE3}"/>
                  </a:ext>
                </a:extLst>
              </p:cNvPr>
              <p:cNvSpPr txBox="1"/>
              <p:nvPr/>
            </p:nvSpPr>
            <p:spPr>
              <a:xfrm>
                <a:off x="3287702" y="3838324"/>
                <a:ext cx="1413703" cy="230832"/>
              </a:xfrm>
              <a:prstGeom prst="rect">
                <a:avLst/>
              </a:prstGeom>
              <a:noFill/>
            </p:spPr>
            <p:txBody>
              <a:bodyPr wrap="square" lIns="91440" tIns="45720" rIns="91440" bIns="45720" anchor="t">
                <a:spAutoFit/>
              </a:bodyPr>
              <a:lstStyle/>
              <a:p>
                <a:r>
                  <a:rPr lang="en-US" sz="900" b="1">
                    <a:ea typeface="+mn-lt"/>
                    <a:cs typeface="Arial"/>
                  </a:rPr>
                  <a:t>OneDrive Access</a:t>
                </a:r>
                <a:endParaRPr lang="en-US"/>
              </a:p>
            </p:txBody>
          </p:sp>
          <p:sp>
            <p:nvSpPr>
              <p:cNvPr id="22" name="TextBox 21">
                <a:extLst>
                  <a:ext uri="{FF2B5EF4-FFF2-40B4-BE49-F238E27FC236}">
                    <a16:creationId xmlns:a16="http://schemas.microsoft.com/office/drawing/2014/main" id="{09CFFC9C-8AB3-70A2-E258-F2004C17B34B}"/>
                  </a:ext>
                </a:extLst>
              </p:cNvPr>
              <p:cNvSpPr txBox="1"/>
              <p:nvPr/>
            </p:nvSpPr>
            <p:spPr>
              <a:xfrm>
                <a:off x="3088493" y="4319254"/>
                <a:ext cx="1635771" cy="230832"/>
              </a:xfrm>
              <a:prstGeom prst="rect">
                <a:avLst/>
              </a:prstGeom>
              <a:noFill/>
            </p:spPr>
            <p:txBody>
              <a:bodyPr wrap="square" lIns="91440" tIns="45720" rIns="91440" bIns="45720" anchor="t">
                <a:spAutoFit/>
              </a:bodyPr>
              <a:lstStyle/>
              <a:p>
                <a:r>
                  <a:rPr lang="en-US" sz="900" b="1">
                    <a:ea typeface="+mn-lt"/>
                    <a:cs typeface="Arial"/>
                  </a:rPr>
                  <a:t>Intercompany Emails</a:t>
                </a:r>
                <a:endParaRPr lang="en-US"/>
              </a:p>
            </p:txBody>
          </p:sp>
          <p:sp>
            <p:nvSpPr>
              <p:cNvPr id="23" name="TextBox 22">
                <a:extLst>
                  <a:ext uri="{FF2B5EF4-FFF2-40B4-BE49-F238E27FC236}">
                    <a16:creationId xmlns:a16="http://schemas.microsoft.com/office/drawing/2014/main" id="{BD4413EA-C493-D440-7C11-12E74929480E}"/>
                  </a:ext>
                </a:extLst>
              </p:cNvPr>
              <p:cNvSpPr txBox="1"/>
              <p:nvPr/>
            </p:nvSpPr>
            <p:spPr>
              <a:xfrm>
                <a:off x="3225652" y="4563421"/>
                <a:ext cx="1498612" cy="230832"/>
              </a:xfrm>
              <a:prstGeom prst="rect">
                <a:avLst/>
              </a:prstGeom>
              <a:noFill/>
            </p:spPr>
            <p:txBody>
              <a:bodyPr wrap="square" lIns="91440" tIns="45720" rIns="91440" bIns="45720" anchor="t">
                <a:spAutoFit/>
              </a:bodyPr>
              <a:lstStyle/>
              <a:p>
                <a:r>
                  <a:rPr lang="en-US" sz="900" b="1">
                    <a:ea typeface="+mn-lt"/>
                    <a:cs typeface="Arial"/>
                  </a:rPr>
                  <a:t>Help Desk Contact</a:t>
                </a:r>
                <a:endParaRPr lang="en-US"/>
              </a:p>
            </p:txBody>
          </p:sp>
          <p:sp>
            <p:nvSpPr>
              <p:cNvPr id="24" name="TextBox 23">
                <a:extLst>
                  <a:ext uri="{FF2B5EF4-FFF2-40B4-BE49-F238E27FC236}">
                    <a16:creationId xmlns:a16="http://schemas.microsoft.com/office/drawing/2014/main" id="{7C45B4FD-E6EF-DB0E-9C91-F9309E259001}"/>
                  </a:ext>
                </a:extLst>
              </p:cNvPr>
              <p:cNvSpPr txBox="1"/>
              <p:nvPr/>
            </p:nvSpPr>
            <p:spPr>
              <a:xfrm>
                <a:off x="2924338" y="4718368"/>
                <a:ext cx="1365230" cy="369332"/>
              </a:xfrm>
              <a:prstGeom prst="rect">
                <a:avLst/>
              </a:prstGeom>
              <a:noFill/>
            </p:spPr>
            <p:txBody>
              <a:bodyPr wrap="square" lIns="91440" tIns="45720" rIns="91440" bIns="45720" anchor="t">
                <a:spAutoFit/>
              </a:bodyPr>
              <a:lstStyle/>
              <a:p>
                <a:pPr algn="ctr"/>
                <a:r>
                  <a:rPr lang="en-US" sz="900" b="1">
                    <a:ea typeface="+mn-lt"/>
                    <a:cs typeface="Arial"/>
                  </a:rPr>
                  <a:t>General PC </a:t>
                </a:r>
                <a:endParaRPr lang="en-US">
                  <a:ea typeface="+mn-lt"/>
                  <a:cs typeface="Calibri" panose="020F0502020204030204"/>
                </a:endParaRPr>
              </a:p>
              <a:p>
                <a:pPr algn="ctr"/>
                <a:r>
                  <a:rPr lang="en-US" sz="900" b="1">
                    <a:ea typeface="+mn-lt"/>
                    <a:cs typeface="Arial"/>
                  </a:rPr>
                  <a:t>Actions and Downloads</a:t>
                </a:r>
                <a:endParaRPr lang="en-US">
                  <a:cs typeface="Calibri"/>
                </a:endParaRPr>
              </a:p>
            </p:txBody>
          </p:sp>
          <p:sp>
            <p:nvSpPr>
              <p:cNvPr id="25" name="TextBox 24">
                <a:extLst>
                  <a:ext uri="{FF2B5EF4-FFF2-40B4-BE49-F238E27FC236}">
                    <a16:creationId xmlns:a16="http://schemas.microsoft.com/office/drawing/2014/main" id="{02EF050C-FD30-8FF9-8F98-CFC5F6EB9994}"/>
                  </a:ext>
                </a:extLst>
              </p:cNvPr>
              <p:cNvSpPr txBox="1"/>
              <p:nvPr/>
            </p:nvSpPr>
            <p:spPr>
              <a:xfrm>
                <a:off x="2987246" y="5032177"/>
                <a:ext cx="1732170" cy="230832"/>
              </a:xfrm>
              <a:prstGeom prst="rect">
                <a:avLst/>
              </a:prstGeom>
              <a:noFill/>
            </p:spPr>
            <p:txBody>
              <a:bodyPr wrap="square" lIns="91440" tIns="45720" rIns="91440" bIns="45720" anchor="t">
                <a:spAutoFit/>
              </a:bodyPr>
              <a:lstStyle/>
              <a:p>
                <a:r>
                  <a:rPr lang="en-US" sz="900" b="1">
                    <a:ea typeface="+mn-lt"/>
                    <a:cs typeface="Arial"/>
                  </a:rPr>
                  <a:t>General Outlook Usage</a:t>
                </a:r>
                <a:endParaRPr lang="en-US"/>
              </a:p>
            </p:txBody>
          </p:sp>
          <p:sp>
            <p:nvSpPr>
              <p:cNvPr id="26" name="TextBox 25">
                <a:extLst>
                  <a:ext uri="{FF2B5EF4-FFF2-40B4-BE49-F238E27FC236}">
                    <a16:creationId xmlns:a16="http://schemas.microsoft.com/office/drawing/2014/main" id="{A485B3BA-09CE-BD27-735A-BB7A4F413F5D}"/>
                  </a:ext>
                </a:extLst>
              </p:cNvPr>
              <p:cNvSpPr txBox="1"/>
              <p:nvPr/>
            </p:nvSpPr>
            <p:spPr>
              <a:xfrm>
                <a:off x="3364437" y="5280898"/>
                <a:ext cx="1372941" cy="230832"/>
              </a:xfrm>
              <a:prstGeom prst="rect">
                <a:avLst/>
              </a:prstGeom>
              <a:noFill/>
            </p:spPr>
            <p:txBody>
              <a:bodyPr wrap="square" lIns="91440" tIns="45720" rIns="91440" bIns="45720" anchor="t">
                <a:spAutoFit/>
              </a:bodyPr>
              <a:lstStyle/>
              <a:p>
                <a:r>
                  <a:rPr lang="en-US" sz="900" b="1">
                    <a:ea typeface="+mn-lt"/>
                    <a:cs typeface="Arial"/>
                  </a:rPr>
                  <a:t>Digital Security</a:t>
                </a:r>
                <a:endParaRPr lang="en-US"/>
              </a:p>
            </p:txBody>
          </p:sp>
          <p:sp>
            <p:nvSpPr>
              <p:cNvPr id="27" name="TextBox 26">
                <a:extLst>
                  <a:ext uri="{FF2B5EF4-FFF2-40B4-BE49-F238E27FC236}">
                    <a16:creationId xmlns:a16="http://schemas.microsoft.com/office/drawing/2014/main" id="{CDB6CADD-E8F3-B2FE-A987-9C85024DD386}"/>
                  </a:ext>
                </a:extLst>
              </p:cNvPr>
              <p:cNvSpPr txBox="1"/>
              <p:nvPr/>
            </p:nvSpPr>
            <p:spPr>
              <a:xfrm>
                <a:off x="3117394" y="5529310"/>
                <a:ext cx="1595010" cy="230832"/>
              </a:xfrm>
              <a:prstGeom prst="rect">
                <a:avLst/>
              </a:prstGeom>
              <a:noFill/>
            </p:spPr>
            <p:txBody>
              <a:bodyPr wrap="square" lIns="91440" tIns="45720" rIns="91440" bIns="45720" anchor="t">
                <a:spAutoFit/>
              </a:bodyPr>
              <a:lstStyle/>
              <a:p>
                <a:r>
                  <a:rPr lang="en-US" sz="900" b="1">
                    <a:ea typeface="+mn-lt"/>
                    <a:cs typeface="Arial"/>
                  </a:rPr>
                  <a:t>Department Contact</a:t>
                </a:r>
                <a:endParaRPr lang="en-US"/>
              </a:p>
            </p:txBody>
          </p:sp>
          <p:sp>
            <p:nvSpPr>
              <p:cNvPr id="28" name="TextBox 27">
                <a:extLst>
                  <a:ext uri="{FF2B5EF4-FFF2-40B4-BE49-F238E27FC236}">
                    <a16:creationId xmlns:a16="http://schemas.microsoft.com/office/drawing/2014/main" id="{27C493E1-18D3-E613-9162-37567F13DE5C}"/>
                  </a:ext>
                </a:extLst>
              </p:cNvPr>
              <p:cNvSpPr txBox="1"/>
              <p:nvPr/>
            </p:nvSpPr>
            <p:spPr>
              <a:xfrm>
                <a:off x="3533783" y="5759761"/>
                <a:ext cx="1057790" cy="237844"/>
              </a:xfrm>
              <a:prstGeom prst="rect">
                <a:avLst/>
              </a:prstGeom>
              <a:noFill/>
            </p:spPr>
            <p:txBody>
              <a:bodyPr wrap="square" lIns="91440" tIns="45720" rIns="91440" bIns="45720" anchor="t">
                <a:spAutoFit/>
              </a:bodyPr>
              <a:lstStyle/>
              <a:p>
                <a:r>
                  <a:rPr lang="en-US" sz="900" b="1">
                    <a:ea typeface="+mn-lt"/>
                    <a:cs typeface="Arial"/>
                  </a:rPr>
                  <a:t>Compliance</a:t>
                </a:r>
                <a:endParaRPr lang="en-US"/>
              </a:p>
            </p:txBody>
          </p:sp>
        </p:grpSp>
        <p:sp>
          <p:nvSpPr>
            <p:cNvPr id="32" name="TextBox 31">
              <a:extLst>
                <a:ext uri="{FF2B5EF4-FFF2-40B4-BE49-F238E27FC236}">
                  <a16:creationId xmlns:a16="http://schemas.microsoft.com/office/drawing/2014/main" id="{C5BAF213-C907-F4F3-5854-D6367332D679}"/>
                </a:ext>
              </a:extLst>
            </p:cNvPr>
            <p:cNvSpPr txBox="1"/>
            <p:nvPr/>
          </p:nvSpPr>
          <p:spPr>
            <a:xfrm>
              <a:off x="4149049" y="1661507"/>
              <a:ext cx="878287" cy="230832"/>
            </a:xfrm>
            <a:prstGeom prst="rect">
              <a:avLst/>
            </a:prstGeom>
            <a:noFill/>
          </p:spPr>
          <p:txBody>
            <a:bodyPr wrap="square" lIns="91440" tIns="45720" rIns="91440" bIns="45720" anchor="t">
              <a:spAutoFit/>
            </a:bodyPr>
            <a:lstStyle/>
            <a:p>
              <a:r>
                <a:rPr lang="en-US" sz="900" b="1">
                  <a:ea typeface="+mn-lt"/>
                  <a:cs typeface="Arial"/>
                </a:rPr>
                <a:t>Titles</a:t>
              </a:r>
              <a:endParaRPr lang="en-US"/>
            </a:p>
          </p:txBody>
        </p:sp>
        <p:sp>
          <p:nvSpPr>
            <p:cNvPr id="34" name="TextBox 33">
              <a:extLst>
                <a:ext uri="{FF2B5EF4-FFF2-40B4-BE49-F238E27FC236}">
                  <a16:creationId xmlns:a16="http://schemas.microsoft.com/office/drawing/2014/main" id="{BBB73B20-AF56-7A9F-CA7E-0BB7704F0984}"/>
                </a:ext>
              </a:extLst>
            </p:cNvPr>
            <p:cNvSpPr txBox="1"/>
            <p:nvPr/>
          </p:nvSpPr>
          <p:spPr>
            <a:xfrm>
              <a:off x="3124998" y="4064371"/>
              <a:ext cx="1766400" cy="230832"/>
            </a:xfrm>
            <a:prstGeom prst="rect">
              <a:avLst/>
            </a:prstGeom>
            <a:noFill/>
          </p:spPr>
          <p:txBody>
            <a:bodyPr wrap="square" lIns="91440" tIns="45720" rIns="91440" bIns="45720" anchor="t">
              <a:spAutoFit/>
            </a:bodyPr>
            <a:lstStyle/>
            <a:p>
              <a:r>
                <a:rPr lang="en-US" sz="900" b="1">
                  <a:ea typeface="+mn-lt"/>
                  <a:cs typeface="Arial"/>
                </a:rPr>
                <a:t>Jarvis Functionality Testing</a:t>
              </a:r>
              <a:endParaRPr lang="en-US"/>
            </a:p>
          </p:txBody>
        </p:sp>
        <p:sp>
          <p:nvSpPr>
            <p:cNvPr id="35" name="TextBox 34">
              <a:extLst>
                <a:ext uri="{FF2B5EF4-FFF2-40B4-BE49-F238E27FC236}">
                  <a16:creationId xmlns:a16="http://schemas.microsoft.com/office/drawing/2014/main" id="{E906A277-94DE-451E-5A7F-7B4C79F5C55F}"/>
                </a:ext>
              </a:extLst>
            </p:cNvPr>
            <p:cNvSpPr txBox="1"/>
            <p:nvPr/>
          </p:nvSpPr>
          <p:spPr>
            <a:xfrm>
              <a:off x="3639196" y="6007920"/>
              <a:ext cx="1275542" cy="230832"/>
            </a:xfrm>
            <a:prstGeom prst="rect">
              <a:avLst/>
            </a:prstGeom>
            <a:noFill/>
          </p:spPr>
          <p:txBody>
            <a:bodyPr wrap="square" lIns="91440" tIns="45720" rIns="91440" bIns="45720" anchor="t">
              <a:spAutoFit/>
            </a:bodyPr>
            <a:lstStyle/>
            <a:p>
              <a:r>
                <a:rPr lang="en-US" sz="900" b="1">
                  <a:ea typeface="+mn-lt"/>
                  <a:cs typeface="Arial"/>
                </a:rPr>
                <a:t>Access Requests</a:t>
              </a:r>
              <a:endParaRPr lang="en-US"/>
            </a:p>
          </p:txBody>
        </p:sp>
      </p:grpSp>
      <p:sp>
        <p:nvSpPr>
          <p:cNvPr id="6" name="Title 1">
            <a:extLst>
              <a:ext uri="{FF2B5EF4-FFF2-40B4-BE49-F238E27FC236}">
                <a16:creationId xmlns:a16="http://schemas.microsoft.com/office/drawing/2014/main" id="{084DF7E3-21B6-9E93-86F3-8CE7D5850342}"/>
              </a:ext>
            </a:extLst>
          </p:cNvPr>
          <p:cNvSpPr>
            <a:spLocks noGrp="1"/>
          </p:cNvSpPr>
          <p:nvPr>
            <p:ph type="title"/>
          </p:nvPr>
        </p:nvSpPr>
        <p:spPr>
          <a:xfrm>
            <a:off x="386231" y="156155"/>
            <a:ext cx="8370793" cy="536972"/>
          </a:xfrm>
        </p:spPr>
        <p:txBody>
          <a:bodyPr lIns="91440" tIns="45720" rIns="91440" bIns="45720" anchor="t">
            <a:normAutofit/>
          </a:bodyPr>
          <a:lstStyle/>
          <a:p>
            <a:pPr marL="285750"/>
            <a:r>
              <a:rPr lang="en-US" sz="2400">
                <a:latin typeface="Calibri"/>
                <a:cs typeface="Arial"/>
              </a:rPr>
              <a:t>How can we improve JARVIS?</a:t>
            </a:r>
            <a:endParaRPr lang="en-US" sz="2400">
              <a:latin typeface="Calibri"/>
              <a:cs typeface="Calibri"/>
            </a:endParaRPr>
          </a:p>
        </p:txBody>
      </p:sp>
      <p:sp>
        <p:nvSpPr>
          <p:cNvPr id="3" name="TextBox 2">
            <a:extLst>
              <a:ext uri="{FF2B5EF4-FFF2-40B4-BE49-F238E27FC236}">
                <a16:creationId xmlns:a16="http://schemas.microsoft.com/office/drawing/2014/main" id="{D421912F-3C69-E56F-894C-825670932A76}"/>
              </a:ext>
            </a:extLst>
          </p:cNvPr>
          <p:cNvSpPr txBox="1"/>
          <p:nvPr/>
        </p:nvSpPr>
        <p:spPr>
          <a:xfrm>
            <a:off x="8005572" y="3026664"/>
            <a:ext cx="100583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cs typeface="Calibri"/>
              </a:rPr>
              <a:t>&lt; 26K</a:t>
            </a:r>
            <a:endParaRPr lang="en-US" sz="1800"/>
          </a:p>
        </p:txBody>
      </p:sp>
    </p:spTree>
    <p:extLst>
      <p:ext uri="{BB962C8B-B14F-4D97-AF65-F5344CB8AC3E}">
        <p14:creationId xmlns:p14="http://schemas.microsoft.com/office/powerpoint/2010/main" val="249409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hart&#10;&#10;Description automatically generated">
            <a:extLst>
              <a:ext uri="{FF2B5EF4-FFF2-40B4-BE49-F238E27FC236}">
                <a16:creationId xmlns:a16="http://schemas.microsoft.com/office/drawing/2014/main" id="{5DB1EC31-D397-78B3-FD9E-06324ACBD453}"/>
              </a:ext>
            </a:extLst>
          </p:cNvPr>
          <p:cNvPicPr>
            <a:picLocks noChangeAspect="1"/>
          </p:cNvPicPr>
          <p:nvPr/>
        </p:nvPicPr>
        <p:blipFill>
          <a:blip r:embed="rId3"/>
          <a:stretch>
            <a:fillRect/>
          </a:stretch>
        </p:blipFill>
        <p:spPr>
          <a:xfrm>
            <a:off x="5436704" y="1585545"/>
            <a:ext cx="3276703" cy="5165900"/>
          </a:xfrm>
          <a:prstGeom prst="rect">
            <a:avLst/>
          </a:prstGeom>
        </p:spPr>
      </p:pic>
      <p:sp>
        <p:nvSpPr>
          <p:cNvPr id="8" name="Text Placeholder 3">
            <a:extLst>
              <a:ext uri="{FF2B5EF4-FFF2-40B4-BE49-F238E27FC236}">
                <a16:creationId xmlns:a16="http://schemas.microsoft.com/office/drawing/2014/main" id="{E3042799-E786-1DCD-7829-AB71EAD699A6}"/>
              </a:ext>
            </a:extLst>
          </p:cNvPr>
          <p:cNvSpPr txBox="1">
            <a:spLocks/>
          </p:cNvSpPr>
          <p:nvPr/>
        </p:nvSpPr>
        <p:spPr>
          <a:xfrm>
            <a:off x="514495" y="2174497"/>
            <a:ext cx="4492192" cy="2509005"/>
          </a:xfrm>
        </p:spPr>
        <p:txBody>
          <a:bodyPr vert="horz" lIns="91440" tIns="45720" rIns="91440" bIns="45720" rtlCol="0" anchor="t">
            <a:normAutofit/>
          </a:bodyPr>
          <a:lstStyle>
            <a:lvl1pPr marL="173034" indent="-173034" algn="l" defTabSz="457189" rtl="0" eaLnBrk="1" latinLnBrk="0" hangingPunct="1">
              <a:spcBef>
                <a:spcPts val="0"/>
              </a:spcBef>
              <a:buFont typeface="Arial"/>
              <a:buChar char="•"/>
              <a:defRPr sz="2200" kern="1200">
                <a:solidFill>
                  <a:srgbClr val="000000"/>
                </a:solidFill>
                <a:latin typeface="+mn-lt"/>
                <a:ea typeface="+mn-ea"/>
                <a:cs typeface="+mn-cs"/>
              </a:defRPr>
            </a:lvl1pPr>
            <a:lvl2pPr marL="465655" indent="-292093" algn="l" defTabSz="457189" rtl="0" eaLnBrk="1" latinLnBrk="0" hangingPunct="1">
              <a:spcBef>
                <a:spcPts val="0"/>
              </a:spcBef>
              <a:buFont typeface="Arial" panose="020B0604020202020204" pitchFamily="34" charset="0"/>
              <a:buChar char="–"/>
              <a:tabLst/>
              <a:defRPr sz="2000" kern="1200" baseline="0">
                <a:solidFill>
                  <a:srgbClr val="000000"/>
                </a:solidFill>
                <a:latin typeface="Calibri Light" panose="020F0302020204030204" pitchFamily="34" charset="0"/>
                <a:ea typeface="+mn-ea"/>
                <a:cs typeface="+mn-cs"/>
              </a:defRPr>
            </a:lvl2pPr>
            <a:lvl3pPr marL="613818" indent="-148163" algn="l" defTabSz="457189" rtl="0" eaLnBrk="1" latinLnBrk="0" hangingPunct="1">
              <a:spcBef>
                <a:spcPts val="0"/>
              </a:spcBef>
              <a:buFont typeface="Arial" panose="020B0604020202020204" pitchFamily="34" charset="0"/>
              <a:buChar char="»"/>
              <a:tabLst/>
              <a:defRPr sz="1600" kern="1200" baseline="0">
                <a:solidFill>
                  <a:srgbClr val="000000"/>
                </a:solidFill>
                <a:latin typeface="Calibri Light" panose="020F0302020204030204" pitchFamily="34" charset="0"/>
                <a:ea typeface="+mn-ea"/>
                <a:cs typeface="+mn-cs"/>
              </a:defRPr>
            </a:lvl3pPr>
            <a:lvl4pPr marL="772565" indent="-169329" algn="l" defTabSz="457189" rtl="0" eaLnBrk="1" latinLnBrk="0" hangingPunct="1">
              <a:spcBef>
                <a:spcPts val="0"/>
              </a:spcBef>
              <a:buFont typeface="Arial"/>
              <a:buChar char="•"/>
              <a:tabLst/>
              <a:defRPr sz="1600" kern="1200" baseline="0">
                <a:solidFill>
                  <a:srgbClr val="000000"/>
                </a:solidFill>
                <a:latin typeface="Calibri Light" panose="020F0302020204030204" pitchFamily="34" charset="0"/>
                <a:ea typeface="+mn-ea"/>
                <a:cs typeface="+mn-cs"/>
              </a:defRPr>
            </a:lvl4pPr>
            <a:lvl5pPr marL="920728" indent="-179913" algn="l" defTabSz="457189" rtl="0" eaLnBrk="1" latinLnBrk="0" hangingPunct="1">
              <a:spcBef>
                <a:spcPts val="0"/>
              </a:spcBef>
              <a:buFont typeface="Arial"/>
              <a:buChar char="•"/>
              <a:tabLst/>
              <a:defRPr sz="1600" kern="1200" baseline="0">
                <a:solidFill>
                  <a:srgbClr val="000000"/>
                </a:solidFill>
                <a:latin typeface="Calibri Light" panose="020F0302020204030204" pitchFamily="34" charset="0"/>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AutoNum type="arabicPeriod"/>
            </a:pPr>
            <a:r>
              <a:rPr lang="en-US" sz="1800">
                <a:cs typeface="Arial"/>
              </a:rPr>
              <a:t>Mean confidence scores for each plugin:</a:t>
            </a:r>
          </a:p>
          <a:p>
            <a:pPr marL="635635" lvl="1" indent="-342900">
              <a:buAutoNum type="arabicPeriod"/>
            </a:pPr>
            <a:r>
              <a:rPr lang="en-US" sz="1600">
                <a:latin typeface="Calibri"/>
                <a:cs typeface="Arial"/>
              </a:rPr>
              <a:t>Enterprise Foundation = 98%</a:t>
            </a:r>
          </a:p>
          <a:p>
            <a:pPr marL="635635" lvl="1" indent="-342900">
              <a:buAutoNum type="arabicPeriod"/>
            </a:pPr>
            <a:r>
              <a:rPr lang="en-US" sz="1600">
                <a:latin typeface="Calibri"/>
                <a:cs typeface="Arial"/>
              </a:rPr>
              <a:t>People = 99%</a:t>
            </a:r>
          </a:p>
          <a:p>
            <a:pPr marL="635635" lvl="1" indent="-342900">
              <a:buAutoNum type="arabicPeriod"/>
            </a:pPr>
            <a:r>
              <a:rPr lang="en-US" sz="1600">
                <a:latin typeface="Calibri"/>
                <a:cs typeface="Arial"/>
              </a:rPr>
              <a:t>Technology Service Center = 93 %</a:t>
            </a:r>
          </a:p>
          <a:p>
            <a:pPr marL="342900" indent="-342900">
              <a:buFont typeface="Calibri" panose="020F0502020204030204"/>
              <a:buAutoNum type="arabicPeriod"/>
            </a:pPr>
            <a:r>
              <a:rPr lang="en-US" sz="1800">
                <a:cs typeface="Arial"/>
              </a:rPr>
              <a:t>LUIS classifies the user inputs to specific plugins only</a:t>
            </a:r>
          </a:p>
          <a:p>
            <a:pPr marL="342900" indent="-342900">
              <a:buAutoNum type="arabicPeriod"/>
            </a:pPr>
            <a:r>
              <a:rPr lang="en-US" sz="1800">
                <a:cs typeface="Arial"/>
              </a:rPr>
              <a:t>Specific topics like phone contact information, titles, software access and installations are handled very well</a:t>
            </a:r>
            <a:endParaRPr lang="en-US">
              <a:cs typeface="Calibri" panose="020F0502020204030204"/>
            </a:endParaRPr>
          </a:p>
        </p:txBody>
      </p:sp>
      <p:sp>
        <p:nvSpPr>
          <p:cNvPr id="10" name="TextBox 9">
            <a:extLst>
              <a:ext uri="{FF2B5EF4-FFF2-40B4-BE49-F238E27FC236}">
                <a16:creationId xmlns:a16="http://schemas.microsoft.com/office/drawing/2014/main" id="{9F30FC11-E77D-2750-25A3-A5E247DBF6BD}"/>
              </a:ext>
            </a:extLst>
          </p:cNvPr>
          <p:cNvSpPr txBox="1"/>
          <p:nvPr/>
        </p:nvSpPr>
        <p:spPr>
          <a:xfrm>
            <a:off x="288704" y="957702"/>
            <a:ext cx="855138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cs typeface="Arial"/>
              </a:rPr>
              <a:t>Common topics between user inputs and plugin response </a:t>
            </a:r>
            <a:r>
              <a:rPr lang="en-US" sz="2000" b="1">
                <a:cs typeface="Arial"/>
              </a:rPr>
              <a:t>LUIS</a:t>
            </a:r>
            <a:endParaRPr lang="en-US" sz="2000">
              <a:cs typeface="Calibri" panose="020F0502020204030204"/>
            </a:endParaRPr>
          </a:p>
          <a:p>
            <a:pPr algn="ctr"/>
            <a:r>
              <a:rPr lang="en-US" sz="2000">
                <a:cs typeface="Arial"/>
              </a:rPr>
              <a:t>(Total </a:t>
            </a:r>
            <a:r>
              <a:rPr lang="en-US" sz="2000">
                <a:solidFill>
                  <a:schemeClr val="accent5">
                    <a:lumMod val="75000"/>
                  </a:schemeClr>
                </a:solidFill>
                <a:cs typeface="Arial"/>
              </a:rPr>
              <a:t>good responses</a:t>
            </a:r>
            <a:r>
              <a:rPr lang="en-US" sz="2000">
                <a:solidFill>
                  <a:srgbClr val="B2D235"/>
                </a:solidFill>
                <a:cs typeface="Arial"/>
              </a:rPr>
              <a:t> </a:t>
            </a:r>
            <a:r>
              <a:rPr lang="en-US" sz="2000">
                <a:cs typeface="Arial"/>
              </a:rPr>
              <a:t>= </a:t>
            </a:r>
            <a:r>
              <a:rPr lang="en-US" sz="2000">
                <a:latin typeface="Consolas"/>
                <a:cs typeface="Arial"/>
              </a:rPr>
              <a:t>4551</a:t>
            </a:r>
            <a:r>
              <a:rPr lang="en-US" sz="2000">
                <a:cs typeface="Arial"/>
              </a:rPr>
              <a:t>)</a:t>
            </a:r>
            <a:endParaRPr lang="en-US" sz="2000">
              <a:cs typeface="Calibri"/>
            </a:endParaRPr>
          </a:p>
        </p:txBody>
      </p:sp>
      <p:sp>
        <p:nvSpPr>
          <p:cNvPr id="7" name="Title 1">
            <a:extLst>
              <a:ext uri="{FF2B5EF4-FFF2-40B4-BE49-F238E27FC236}">
                <a16:creationId xmlns:a16="http://schemas.microsoft.com/office/drawing/2014/main" id="{B5B4320B-A9A3-B059-7EB5-0D8F20ED659B}"/>
              </a:ext>
            </a:extLst>
          </p:cNvPr>
          <p:cNvSpPr>
            <a:spLocks noGrp="1"/>
          </p:cNvSpPr>
          <p:nvPr>
            <p:ph type="title"/>
          </p:nvPr>
        </p:nvSpPr>
        <p:spPr>
          <a:xfrm>
            <a:off x="386231" y="156155"/>
            <a:ext cx="8370793" cy="536972"/>
          </a:xfrm>
        </p:spPr>
        <p:txBody>
          <a:bodyPr lIns="91440" tIns="45720" rIns="91440" bIns="45720" anchor="t">
            <a:normAutofit/>
          </a:bodyPr>
          <a:lstStyle/>
          <a:p>
            <a:pPr marL="285750"/>
            <a:r>
              <a:rPr lang="en-US" sz="2400">
                <a:latin typeface="Calibri"/>
                <a:cs typeface="Arial"/>
              </a:rPr>
              <a:t>How can we improve JARVIS?</a:t>
            </a:r>
            <a:endParaRPr lang="en-US" sz="2400">
              <a:latin typeface="Calibri"/>
              <a:cs typeface="Calibri"/>
            </a:endParaRPr>
          </a:p>
        </p:txBody>
      </p:sp>
    </p:spTree>
    <p:extLst>
      <p:ext uri="{BB962C8B-B14F-4D97-AF65-F5344CB8AC3E}">
        <p14:creationId xmlns:p14="http://schemas.microsoft.com/office/powerpoint/2010/main" val="205292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wipe(left)">
                                      <p:cBhvr>
                                        <p:cTn id="10" dur="500"/>
                                        <p:tgtEl>
                                          <p:spTgt spid="8">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wipe(left)">
                                      <p:cBhvr>
                                        <p:cTn id="13" dur="500"/>
                                        <p:tgtEl>
                                          <p:spTgt spid="8">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wipe(left)">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wipe(left)">
                                      <p:cBhvr>
                                        <p:cTn id="21" dur="500"/>
                                        <p:tgtEl>
                                          <p:spTgt spid="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wipe(left)">
                                      <p:cBhvr>
                                        <p:cTn id="26"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76602D8C-5BDA-0CA2-4771-0A1609AD3C09}"/>
              </a:ext>
            </a:extLst>
          </p:cNvPr>
          <p:cNvPicPr>
            <a:picLocks noChangeAspect="1"/>
          </p:cNvPicPr>
          <p:nvPr/>
        </p:nvPicPr>
        <p:blipFill>
          <a:blip r:embed="rId3"/>
          <a:stretch>
            <a:fillRect/>
          </a:stretch>
        </p:blipFill>
        <p:spPr>
          <a:xfrm>
            <a:off x="5546035" y="1364196"/>
            <a:ext cx="3245110" cy="5464364"/>
          </a:xfrm>
          <a:prstGeom prst="rect">
            <a:avLst/>
          </a:prstGeom>
        </p:spPr>
      </p:pic>
      <p:sp>
        <p:nvSpPr>
          <p:cNvPr id="8" name="Text Placeholder 3">
            <a:extLst>
              <a:ext uri="{FF2B5EF4-FFF2-40B4-BE49-F238E27FC236}">
                <a16:creationId xmlns:a16="http://schemas.microsoft.com/office/drawing/2014/main" id="{E3042799-E786-1DCD-7829-AB71EAD699A6}"/>
              </a:ext>
            </a:extLst>
          </p:cNvPr>
          <p:cNvSpPr txBox="1">
            <a:spLocks/>
          </p:cNvSpPr>
          <p:nvPr/>
        </p:nvSpPr>
        <p:spPr>
          <a:xfrm>
            <a:off x="543249" y="1824530"/>
            <a:ext cx="4463438" cy="3135727"/>
          </a:xfrm>
        </p:spPr>
        <p:txBody>
          <a:bodyPr vert="horz" lIns="91440" tIns="45720" rIns="91440" bIns="45720" rtlCol="0" anchor="t">
            <a:normAutofit/>
          </a:bodyPr>
          <a:lstStyle>
            <a:lvl1pPr marL="173034" indent="-173034" algn="l" defTabSz="457189" rtl="0" eaLnBrk="1" latinLnBrk="0" hangingPunct="1">
              <a:spcBef>
                <a:spcPts val="0"/>
              </a:spcBef>
              <a:buFont typeface="Arial"/>
              <a:buChar char="•"/>
              <a:defRPr sz="2200" kern="1200">
                <a:solidFill>
                  <a:srgbClr val="000000"/>
                </a:solidFill>
                <a:latin typeface="+mn-lt"/>
                <a:ea typeface="+mn-ea"/>
                <a:cs typeface="+mn-cs"/>
              </a:defRPr>
            </a:lvl1pPr>
            <a:lvl2pPr marL="465655" indent="-292093" algn="l" defTabSz="457189" rtl="0" eaLnBrk="1" latinLnBrk="0" hangingPunct="1">
              <a:spcBef>
                <a:spcPts val="0"/>
              </a:spcBef>
              <a:buFont typeface="Arial" panose="020B0604020202020204" pitchFamily="34" charset="0"/>
              <a:buChar char="–"/>
              <a:tabLst/>
              <a:defRPr sz="2000" kern="1200" baseline="0">
                <a:solidFill>
                  <a:srgbClr val="000000"/>
                </a:solidFill>
                <a:latin typeface="Calibri Light" panose="020F0302020204030204" pitchFamily="34" charset="0"/>
                <a:ea typeface="+mn-ea"/>
                <a:cs typeface="+mn-cs"/>
              </a:defRPr>
            </a:lvl2pPr>
            <a:lvl3pPr marL="613818" indent="-148163" algn="l" defTabSz="457189" rtl="0" eaLnBrk="1" latinLnBrk="0" hangingPunct="1">
              <a:spcBef>
                <a:spcPts val="0"/>
              </a:spcBef>
              <a:buFont typeface="Arial" panose="020B0604020202020204" pitchFamily="34" charset="0"/>
              <a:buChar char="»"/>
              <a:tabLst/>
              <a:defRPr sz="1600" kern="1200" baseline="0">
                <a:solidFill>
                  <a:srgbClr val="000000"/>
                </a:solidFill>
                <a:latin typeface="Calibri Light" panose="020F0302020204030204" pitchFamily="34" charset="0"/>
                <a:ea typeface="+mn-ea"/>
                <a:cs typeface="+mn-cs"/>
              </a:defRPr>
            </a:lvl3pPr>
            <a:lvl4pPr marL="772565" indent="-169329" algn="l" defTabSz="457189" rtl="0" eaLnBrk="1" latinLnBrk="0" hangingPunct="1">
              <a:spcBef>
                <a:spcPts val="0"/>
              </a:spcBef>
              <a:buFont typeface="Arial"/>
              <a:buChar char="•"/>
              <a:tabLst/>
              <a:defRPr sz="1600" kern="1200" baseline="0">
                <a:solidFill>
                  <a:srgbClr val="000000"/>
                </a:solidFill>
                <a:latin typeface="Calibri Light" panose="020F0302020204030204" pitchFamily="34" charset="0"/>
                <a:ea typeface="+mn-ea"/>
                <a:cs typeface="+mn-cs"/>
              </a:defRPr>
            </a:lvl4pPr>
            <a:lvl5pPr marL="920728" indent="-179913" algn="l" defTabSz="457189" rtl="0" eaLnBrk="1" latinLnBrk="0" hangingPunct="1">
              <a:spcBef>
                <a:spcPts val="0"/>
              </a:spcBef>
              <a:buFont typeface="Arial"/>
              <a:buChar char="•"/>
              <a:tabLst/>
              <a:defRPr sz="1600" kern="1200" baseline="0">
                <a:solidFill>
                  <a:srgbClr val="000000"/>
                </a:solidFill>
                <a:latin typeface="Calibri Light" panose="020F0302020204030204" pitchFamily="34" charset="0"/>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AutoNum type="arabicPeriod"/>
            </a:pPr>
            <a:r>
              <a:rPr lang="en-US" sz="1800">
                <a:cs typeface="Arial"/>
              </a:rPr>
              <a:t>Mean confidence scores for each plugin:</a:t>
            </a:r>
          </a:p>
          <a:p>
            <a:pPr marL="635635" lvl="1" indent="-342900">
              <a:buAutoNum type="arabicPeriod"/>
            </a:pPr>
            <a:r>
              <a:rPr lang="en-US" sz="1600">
                <a:latin typeface="Calibri"/>
                <a:cs typeface="Arial"/>
              </a:rPr>
              <a:t>Enterprise Foundation = 56%</a:t>
            </a:r>
          </a:p>
          <a:p>
            <a:pPr marL="635635" lvl="1" indent="-342900">
              <a:buAutoNum type="arabicPeriod"/>
            </a:pPr>
            <a:r>
              <a:rPr lang="en-US" sz="1600">
                <a:latin typeface="Calibri"/>
                <a:cs typeface="Arial"/>
              </a:rPr>
              <a:t>General = 43%</a:t>
            </a:r>
          </a:p>
          <a:p>
            <a:pPr marL="635635" lvl="1" indent="-342900">
              <a:buAutoNum type="arabicPeriod"/>
            </a:pPr>
            <a:r>
              <a:rPr lang="en-US" sz="1600">
                <a:latin typeface="Calibri"/>
                <a:cs typeface="Arial"/>
              </a:rPr>
              <a:t>People = 72%</a:t>
            </a:r>
          </a:p>
          <a:p>
            <a:pPr marL="635635" lvl="1" indent="-342900">
              <a:buAutoNum type="arabicPeriod"/>
            </a:pPr>
            <a:r>
              <a:rPr lang="en-US" sz="1600">
                <a:latin typeface="Calibri"/>
                <a:cs typeface="Arial"/>
              </a:rPr>
              <a:t>Technology Service Center = 76 %</a:t>
            </a:r>
          </a:p>
          <a:p>
            <a:pPr marL="342900" indent="-342900">
              <a:buAutoNum type="arabicPeriod"/>
            </a:pPr>
            <a:endParaRPr lang="en-US" sz="1800">
              <a:latin typeface="Calibri"/>
              <a:cs typeface="Arial"/>
            </a:endParaRPr>
          </a:p>
          <a:p>
            <a:pPr marL="342900" indent="-342900">
              <a:buFont typeface="Calibri" panose="020F0502020204030204"/>
              <a:buAutoNum type="arabicPeriod"/>
            </a:pPr>
            <a:r>
              <a:rPr lang="en-US" sz="1800">
                <a:cs typeface="Arial"/>
              </a:rPr>
              <a:t>LUIS lowest scores still separate and classify the user input to some plugin response</a:t>
            </a:r>
          </a:p>
        </p:txBody>
      </p:sp>
      <p:sp>
        <p:nvSpPr>
          <p:cNvPr id="10" name="TextBox 9">
            <a:extLst>
              <a:ext uri="{FF2B5EF4-FFF2-40B4-BE49-F238E27FC236}">
                <a16:creationId xmlns:a16="http://schemas.microsoft.com/office/drawing/2014/main" id="{9F30FC11-E77D-2750-25A3-A5E247DBF6BD}"/>
              </a:ext>
            </a:extLst>
          </p:cNvPr>
          <p:cNvSpPr txBox="1"/>
          <p:nvPr/>
        </p:nvSpPr>
        <p:spPr>
          <a:xfrm>
            <a:off x="245110" y="935663"/>
            <a:ext cx="875834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cs typeface="Arial"/>
              </a:rPr>
              <a:t>Uncommon topics between user inputs and plugin response </a:t>
            </a:r>
            <a:r>
              <a:rPr lang="en-US" sz="2000" b="1">
                <a:cs typeface="Arial"/>
              </a:rPr>
              <a:t>LUIS</a:t>
            </a:r>
            <a:endParaRPr lang="en-US" sz="2000">
              <a:cs typeface="Calibri"/>
            </a:endParaRPr>
          </a:p>
          <a:p>
            <a:pPr algn="ctr"/>
            <a:r>
              <a:rPr lang="en-US" sz="2000">
                <a:cs typeface="Arial"/>
              </a:rPr>
              <a:t>(Total </a:t>
            </a:r>
            <a:r>
              <a:rPr lang="en-US" sz="2000">
                <a:solidFill>
                  <a:schemeClr val="tx2"/>
                </a:solidFill>
                <a:cs typeface="Arial"/>
              </a:rPr>
              <a:t>bad responses</a:t>
            </a:r>
            <a:r>
              <a:rPr lang="en-US" sz="2000">
                <a:cs typeface="Arial"/>
              </a:rPr>
              <a:t> = </a:t>
            </a:r>
            <a:r>
              <a:rPr lang="en-US" sz="2000">
                <a:latin typeface="Consolas"/>
                <a:cs typeface="Arial"/>
              </a:rPr>
              <a:t>2494</a:t>
            </a:r>
            <a:r>
              <a:rPr lang="en-US" sz="2000">
                <a:cs typeface="Arial"/>
              </a:rPr>
              <a:t>)</a:t>
            </a:r>
            <a:endParaRPr lang="en-US" sz="2000">
              <a:cs typeface="Calibri"/>
            </a:endParaRPr>
          </a:p>
        </p:txBody>
      </p:sp>
      <p:sp>
        <p:nvSpPr>
          <p:cNvPr id="7" name="Title 1">
            <a:extLst>
              <a:ext uri="{FF2B5EF4-FFF2-40B4-BE49-F238E27FC236}">
                <a16:creationId xmlns:a16="http://schemas.microsoft.com/office/drawing/2014/main" id="{DF827F0B-E161-8803-16CF-8B150F068CA2}"/>
              </a:ext>
            </a:extLst>
          </p:cNvPr>
          <p:cNvSpPr>
            <a:spLocks noGrp="1"/>
          </p:cNvSpPr>
          <p:nvPr>
            <p:ph type="title"/>
          </p:nvPr>
        </p:nvSpPr>
        <p:spPr>
          <a:xfrm>
            <a:off x="386231" y="156155"/>
            <a:ext cx="8370793" cy="536972"/>
          </a:xfrm>
        </p:spPr>
        <p:txBody>
          <a:bodyPr lIns="91440" tIns="45720" rIns="91440" bIns="45720" anchor="t">
            <a:normAutofit/>
          </a:bodyPr>
          <a:lstStyle/>
          <a:p>
            <a:pPr marL="285750"/>
            <a:r>
              <a:rPr lang="en-US" sz="2400">
                <a:latin typeface="Calibri"/>
                <a:cs typeface="Arial"/>
              </a:rPr>
              <a:t>How can we improve JARVIS?</a:t>
            </a:r>
            <a:endParaRPr lang="en-US" sz="2400">
              <a:latin typeface="Calibri"/>
              <a:cs typeface="Calibri"/>
            </a:endParaRPr>
          </a:p>
        </p:txBody>
      </p:sp>
    </p:spTree>
    <p:extLst>
      <p:ext uri="{BB962C8B-B14F-4D97-AF65-F5344CB8AC3E}">
        <p14:creationId xmlns:p14="http://schemas.microsoft.com/office/powerpoint/2010/main" val="390670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wipe(left)">
                                      <p:cBhvr>
                                        <p:cTn id="10" dur="500"/>
                                        <p:tgtEl>
                                          <p:spTgt spid="8">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wipe(left)">
                                      <p:cBhvr>
                                        <p:cTn id="13" dur="500"/>
                                        <p:tgtEl>
                                          <p:spTgt spid="8">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wipe(left)">
                                      <p:cBhvr>
                                        <p:cTn id="16" dur="500"/>
                                        <p:tgtEl>
                                          <p:spTgt spid="8">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wipe(left)">
                                      <p:cBhvr>
                                        <p:cTn id="19" dur="500"/>
                                        <p:tgtEl>
                                          <p:spTgt spid="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wipe(left)">
                                      <p:cBhvr>
                                        <p:cTn id="24"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able&#10;&#10;Description automatically generated">
            <a:extLst>
              <a:ext uri="{FF2B5EF4-FFF2-40B4-BE49-F238E27FC236}">
                <a16:creationId xmlns:a16="http://schemas.microsoft.com/office/drawing/2014/main" id="{FD0A1B04-286F-355A-30E1-7BDE27AAAE57}"/>
              </a:ext>
            </a:extLst>
          </p:cNvPr>
          <p:cNvPicPr>
            <a:picLocks noChangeAspect="1"/>
          </p:cNvPicPr>
          <p:nvPr/>
        </p:nvPicPr>
        <p:blipFill>
          <a:blip r:embed="rId3"/>
          <a:stretch>
            <a:fillRect/>
          </a:stretch>
        </p:blipFill>
        <p:spPr>
          <a:xfrm>
            <a:off x="5357192" y="1450894"/>
            <a:ext cx="3487882" cy="5322198"/>
          </a:xfrm>
          <a:prstGeom prst="rect">
            <a:avLst/>
          </a:prstGeom>
        </p:spPr>
      </p:pic>
      <p:sp>
        <p:nvSpPr>
          <p:cNvPr id="8" name="Text Placeholder 3">
            <a:extLst>
              <a:ext uri="{FF2B5EF4-FFF2-40B4-BE49-F238E27FC236}">
                <a16:creationId xmlns:a16="http://schemas.microsoft.com/office/drawing/2014/main" id="{E3042799-E786-1DCD-7829-AB71EAD699A6}"/>
              </a:ext>
            </a:extLst>
          </p:cNvPr>
          <p:cNvSpPr txBox="1">
            <a:spLocks/>
          </p:cNvSpPr>
          <p:nvPr/>
        </p:nvSpPr>
        <p:spPr>
          <a:xfrm>
            <a:off x="543249" y="1757795"/>
            <a:ext cx="4463438" cy="4493918"/>
          </a:xfrm>
        </p:spPr>
        <p:txBody>
          <a:bodyPr vert="horz" lIns="91440" tIns="45720" rIns="91440" bIns="45720" rtlCol="0" anchor="t">
            <a:noAutofit/>
          </a:bodyPr>
          <a:lstStyle>
            <a:lvl1pPr marL="173034" indent="-173034" algn="l" defTabSz="457189" rtl="0" eaLnBrk="1" latinLnBrk="0" hangingPunct="1">
              <a:spcBef>
                <a:spcPts val="0"/>
              </a:spcBef>
              <a:buFont typeface="Arial"/>
              <a:buChar char="•"/>
              <a:defRPr sz="2200" kern="1200">
                <a:solidFill>
                  <a:srgbClr val="000000"/>
                </a:solidFill>
                <a:latin typeface="+mn-lt"/>
                <a:ea typeface="+mn-ea"/>
                <a:cs typeface="+mn-cs"/>
              </a:defRPr>
            </a:lvl1pPr>
            <a:lvl2pPr marL="465655" indent="-292093" algn="l" defTabSz="457189" rtl="0" eaLnBrk="1" latinLnBrk="0" hangingPunct="1">
              <a:spcBef>
                <a:spcPts val="0"/>
              </a:spcBef>
              <a:buFont typeface="Arial" panose="020B0604020202020204" pitchFamily="34" charset="0"/>
              <a:buChar char="–"/>
              <a:tabLst/>
              <a:defRPr sz="2000" kern="1200" baseline="0">
                <a:solidFill>
                  <a:srgbClr val="000000"/>
                </a:solidFill>
                <a:latin typeface="Calibri Light" panose="020F0302020204030204" pitchFamily="34" charset="0"/>
                <a:ea typeface="+mn-ea"/>
                <a:cs typeface="+mn-cs"/>
              </a:defRPr>
            </a:lvl2pPr>
            <a:lvl3pPr marL="613818" indent="-148163" algn="l" defTabSz="457189" rtl="0" eaLnBrk="1" latinLnBrk="0" hangingPunct="1">
              <a:spcBef>
                <a:spcPts val="0"/>
              </a:spcBef>
              <a:buFont typeface="Arial" panose="020B0604020202020204" pitchFamily="34" charset="0"/>
              <a:buChar char="»"/>
              <a:tabLst/>
              <a:defRPr sz="1600" kern="1200" baseline="0">
                <a:solidFill>
                  <a:srgbClr val="000000"/>
                </a:solidFill>
                <a:latin typeface="Calibri Light" panose="020F0302020204030204" pitchFamily="34" charset="0"/>
                <a:ea typeface="+mn-ea"/>
                <a:cs typeface="+mn-cs"/>
              </a:defRPr>
            </a:lvl3pPr>
            <a:lvl4pPr marL="772565" indent="-169329" algn="l" defTabSz="457189" rtl="0" eaLnBrk="1" latinLnBrk="0" hangingPunct="1">
              <a:spcBef>
                <a:spcPts val="0"/>
              </a:spcBef>
              <a:buFont typeface="Arial"/>
              <a:buChar char="•"/>
              <a:tabLst/>
              <a:defRPr sz="1600" kern="1200" baseline="0">
                <a:solidFill>
                  <a:srgbClr val="000000"/>
                </a:solidFill>
                <a:latin typeface="Calibri Light" panose="020F0302020204030204" pitchFamily="34" charset="0"/>
                <a:ea typeface="+mn-ea"/>
                <a:cs typeface="+mn-cs"/>
              </a:defRPr>
            </a:lvl4pPr>
            <a:lvl5pPr marL="920728" indent="-179913" algn="l" defTabSz="457189" rtl="0" eaLnBrk="1" latinLnBrk="0" hangingPunct="1">
              <a:spcBef>
                <a:spcPts val="0"/>
              </a:spcBef>
              <a:buFont typeface="Arial"/>
              <a:buChar char="•"/>
              <a:tabLst/>
              <a:defRPr sz="1600" kern="1200" baseline="0">
                <a:solidFill>
                  <a:srgbClr val="000000"/>
                </a:solidFill>
                <a:latin typeface="Calibri Light" panose="020F0302020204030204" pitchFamily="34" charset="0"/>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AutoNum type="arabicPeriod"/>
            </a:pPr>
            <a:r>
              <a:rPr lang="en-US" sz="2000" dirty="0">
                <a:cs typeface="Arial"/>
              </a:rPr>
              <a:t>Mean confidence scores for each plugin:</a:t>
            </a:r>
          </a:p>
          <a:p>
            <a:pPr marL="635635" lvl="1" indent="-342900">
              <a:buAutoNum type="arabicPeriod"/>
            </a:pPr>
            <a:r>
              <a:rPr lang="en-US" sz="1800" dirty="0">
                <a:latin typeface="Calibri"/>
                <a:cs typeface="Arial"/>
              </a:rPr>
              <a:t>Cool Compliance = 36%</a:t>
            </a:r>
          </a:p>
          <a:p>
            <a:pPr marL="635635" lvl="1" indent="-342900">
              <a:buAutoNum type="arabicPeriod"/>
            </a:pPr>
            <a:r>
              <a:rPr lang="en-US" sz="1800" dirty="0">
                <a:latin typeface="Calibri"/>
                <a:cs typeface="Arial"/>
              </a:rPr>
              <a:t>Enterprise Foundation = 34%</a:t>
            </a:r>
            <a:endParaRPr lang="en-US" sz="1800" dirty="0">
              <a:cs typeface="Calibri Light"/>
            </a:endParaRPr>
          </a:p>
          <a:p>
            <a:pPr marL="635635" lvl="1" indent="-342900">
              <a:buAutoNum type="arabicPeriod"/>
            </a:pPr>
            <a:r>
              <a:rPr lang="en-US" sz="1800" dirty="0">
                <a:latin typeface="Calibri"/>
                <a:cs typeface="Arial"/>
              </a:rPr>
              <a:t>General = 0%</a:t>
            </a:r>
          </a:p>
          <a:p>
            <a:pPr marL="635635" lvl="1" indent="-342900">
              <a:buAutoNum type="arabicPeriod"/>
            </a:pPr>
            <a:r>
              <a:rPr lang="en-US" sz="1800" dirty="0">
                <a:latin typeface="Calibri"/>
                <a:cs typeface="Arial"/>
              </a:rPr>
              <a:t>People = 26%</a:t>
            </a:r>
          </a:p>
          <a:p>
            <a:pPr marL="635635" lvl="1" indent="-342900">
              <a:buAutoNum type="arabicPeriod"/>
            </a:pPr>
            <a:r>
              <a:rPr lang="en-US" sz="1800" dirty="0">
                <a:latin typeface="Calibri"/>
                <a:cs typeface="Arial"/>
              </a:rPr>
              <a:t>Technology Service Center = 48 %</a:t>
            </a:r>
          </a:p>
          <a:p>
            <a:pPr marL="635635" lvl="1" indent="-342900">
              <a:buAutoNum type="arabicPeriod"/>
            </a:pPr>
            <a:r>
              <a:rPr lang="en-US" sz="1800" dirty="0">
                <a:latin typeface="Calibri"/>
                <a:cs typeface="Arial"/>
              </a:rPr>
              <a:t>User Submitted Content = 26%</a:t>
            </a:r>
          </a:p>
          <a:p>
            <a:pPr marL="342900" indent="-342900">
              <a:buFont typeface="Arial"/>
              <a:buAutoNum type="arabicPeriod"/>
            </a:pPr>
            <a:endParaRPr lang="en-US" sz="2000" dirty="0">
              <a:cs typeface="Arial"/>
            </a:endParaRPr>
          </a:p>
          <a:p>
            <a:pPr marL="342900" indent="-342900">
              <a:buAutoNum type="arabicPeriod"/>
            </a:pPr>
            <a:r>
              <a:rPr lang="en-US" sz="2000" dirty="0" err="1">
                <a:cs typeface="Arial"/>
              </a:rPr>
              <a:t>QnA</a:t>
            </a:r>
            <a:r>
              <a:rPr lang="en-US" sz="2000" dirty="0">
                <a:cs typeface="Arial"/>
              </a:rPr>
              <a:t> gives responses from every plugin to every topic resulting in poor experience</a:t>
            </a:r>
          </a:p>
          <a:p>
            <a:pPr marL="342900" indent="-342900">
              <a:buAutoNum type="arabicPeriod"/>
            </a:pPr>
            <a:r>
              <a:rPr lang="en-US" sz="2000" dirty="0">
                <a:cs typeface="Arial"/>
              </a:rPr>
              <a:t>Most specific IT, people topics are not being responded very well.</a:t>
            </a:r>
          </a:p>
          <a:p>
            <a:pPr marL="342900" indent="-342900">
              <a:buAutoNum type="arabicPeriod"/>
            </a:pPr>
            <a:endParaRPr lang="en-US" sz="2000" dirty="0">
              <a:cs typeface="Arial"/>
            </a:endParaRPr>
          </a:p>
          <a:p>
            <a:pPr marL="342900" indent="-342900">
              <a:buAutoNum type="arabicPeriod"/>
            </a:pPr>
            <a:endParaRPr lang="en-US" sz="2000" dirty="0">
              <a:cs typeface="Arial"/>
            </a:endParaRPr>
          </a:p>
        </p:txBody>
      </p:sp>
      <p:sp>
        <p:nvSpPr>
          <p:cNvPr id="10" name="TextBox 9">
            <a:extLst>
              <a:ext uri="{FF2B5EF4-FFF2-40B4-BE49-F238E27FC236}">
                <a16:creationId xmlns:a16="http://schemas.microsoft.com/office/drawing/2014/main" id="{9F30FC11-E77D-2750-25A3-A5E247DBF6BD}"/>
              </a:ext>
            </a:extLst>
          </p:cNvPr>
          <p:cNvSpPr txBox="1"/>
          <p:nvPr/>
        </p:nvSpPr>
        <p:spPr>
          <a:xfrm>
            <a:off x="323793" y="1003852"/>
            <a:ext cx="863096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cs typeface="Arial"/>
              </a:rPr>
              <a:t>Uncommon topics between user inputs and plugin response </a:t>
            </a:r>
            <a:r>
              <a:rPr lang="en-US" sz="2000" b="1" dirty="0" err="1">
                <a:cs typeface="Arial"/>
              </a:rPr>
              <a:t>QnA</a:t>
            </a:r>
            <a:endParaRPr lang="en-US" sz="2000" dirty="0">
              <a:cs typeface="Calibri"/>
            </a:endParaRPr>
          </a:p>
          <a:p>
            <a:pPr algn="ctr"/>
            <a:r>
              <a:rPr lang="en-US" sz="2000" dirty="0">
                <a:cs typeface="Arial"/>
              </a:rPr>
              <a:t>(Total </a:t>
            </a:r>
            <a:r>
              <a:rPr lang="en-US" sz="2000" dirty="0">
                <a:solidFill>
                  <a:schemeClr val="tx2"/>
                </a:solidFill>
                <a:cs typeface="Arial"/>
              </a:rPr>
              <a:t>bad responses</a:t>
            </a:r>
            <a:r>
              <a:rPr lang="en-US" sz="2000" dirty="0">
                <a:cs typeface="Arial"/>
              </a:rPr>
              <a:t> = </a:t>
            </a:r>
            <a:r>
              <a:rPr lang="en-US" sz="2000" dirty="0">
                <a:latin typeface="Calibri"/>
                <a:cs typeface="Arial"/>
              </a:rPr>
              <a:t>99266</a:t>
            </a:r>
            <a:r>
              <a:rPr lang="en-US" sz="2000" dirty="0">
                <a:cs typeface="Arial"/>
              </a:rPr>
              <a:t>)</a:t>
            </a:r>
            <a:endParaRPr lang="en-US" sz="2000" dirty="0">
              <a:cs typeface="Calibri"/>
            </a:endParaRPr>
          </a:p>
        </p:txBody>
      </p:sp>
      <p:sp>
        <p:nvSpPr>
          <p:cNvPr id="7" name="Title 1">
            <a:extLst>
              <a:ext uri="{FF2B5EF4-FFF2-40B4-BE49-F238E27FC236}">
                <a16:creationId xmlns:a16="http://schemas.microsoft.com/office/drawing/2014/main" id="{A305BBD0-ABF9-AFED-F974-4E554288DD07}"/>
              </a:ext>
            </a:extLst>
          </p:cNvPr>
          <p:cNvSpPr>
            <a:spLocks noGrp="1"/>
          </p:cNvSpPr>
          <p:nvPr>
            <p:ph type="title"/>
          </p:nvPr>
        </p:nvSpPr>
        <p:spPr>
          <a:xfrm>
            <a:off x="386231" y="156155"/>
            <a:ext cx="8370793" cy="536972"/>
          </a:xfrm>
        </p:spPr>
        <p:txBody>
          <a:bodyPr lIns="91440" tIns="45720" rIns="91440" bIns="45720" anchor="t">
            <a:normAutofit/>
          </a:bodyPr>
          <a:lstStyle/>
          <a:p>
            <a:pPr marL="285750"/>
            <a:r>
              <a:rPr lang="en-US" sz="2400">
                <a:latin typeface="Calibri"/>
                <a:cs typeface="Arial"/>
              </a:rPr>
              <a:t>How can we improve JARVIS?</a:t>
            </a:r>
            <a:endParaRPr lang="en-US" sz="2400">
              <a:latin typeface="Calibri"/>
              <a:cs typeface="Calibri"/>
            </a:endParaRPr>
          </a:p>
        </p:txBody>
      </p:sp>
    </p:spTree>
    <p:extLst>
      <p:ext uri="{BB962C8B-B14F-4D97-AF65-F5344CB8AC3E}">
        <p14:creationId xmlns:p14="http://schemas.microsoft.com/office/powerpoint/2010/main" val="345145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wipe(left)">
                                      <p:cBhvr>
                                        <p:cTn id="10" dur="500"/>
                                        <p:tgtEl>
                                          <p:spTgt spid="8">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wipe(left)">
                                      <p:cBhvr>
                                        <p:cTn id="13" dur="500"/>
                                        <p:tgtEl>
                                          <p:spTgt spid="8">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wipe(left)">
                                      <p:cBhvr>
                                        <p:cTn id="16" dur="500"/>
                                        <p:tgtEl>
                                          <p:spTgt spid="8">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wipe(left)">
                                      <p:cBhvr>
                                        <p:cTn id="19" dur="500"/>
                                        <p:tgtEl>
                                          <p:spTgt spid="8">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wipe(left)">
                                      <p:cBhvr>
                                        <p:cTn id="22" dur="500"/>
                                        <p:tgtEl>
                                          <p:spTgt spid="8">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wipe(left)">
                                      <p:cBhvr>
                                        <p:cTn id="25" dur="500"/>
                                        <p:tgtEl>
                                          <p:spTgt spid="8">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wipe(left)">
                                      <p:cBhvr>
                                        <p:cTn id="30" dur="500"/>
                                        <p:tgtEl>
                                          <p:spTgt spid="8">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animEffect transition="in" filter="wipe(left)">
                                      <p:cBhvr>
                                        <p:cTn id="35"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Table&#10;&#10;Description automatically generated">
            <a:extLst>
              <a:ext uri="{FF2B5EF4-FFF2-40B4-BE49-F238E27FC236}">
                <a16:creationId xmlns:a16="http://schemas.microsoft.com/office/drawing/2014/main" id="{760BA464-32A6-1716-AAF0-BD695D7E8B20}"/>
              </a:ext>
            </a:extLst>
          </p:cNvPr>
          <p:cNvPicPr>
            <a:picLocks noChangeAspect="1"/>
          </p:cNvPicPr>
          <p:nvPr/>
        </p:nvPicPr>
        <p:blipFill>
          <a:blip r:embed="rId3"/>
          <a:stretch>
            <a:fillRect/>
          </a:stretch>
        </p:blipFill>
        <p:spPr>
          <a:xfrm>
            <a:off x="5474184" y="1839191"/>
            <a:ext cx="3226563" cy="4920095"/>
          </a:xfrm>
          <a:prstGeom prst="rect">
            <a:avLst/>
          </a:prstGeom>
        </p:spPr>
      </p:pic>
      <p:sp>
        <p:nvSpPr>
          <p:cNvPr id="8" name="Text Placeholder 3">
            <a:extLst>
              <a:ext uri="{FF2B5EF4-FFF2-40B4-BE49-F238E27FC236}">
                <a16:creationId xmlns:a16="http://schemas.microsoft.com/office/drawing/2014/main" id="{E3042799-E786-1DCD-7829-AB71EAD699A6}"/>
              </a:ext>
            </a:extLst>
          </p:cNvPr>
          <p:cNvSpPr txBox="1">
            <a:spLocks/>
          </p:cNvSpPr>
          <p:nvPr/>
        </p:nvSpPr>
        <p:spPr>
          <a:xfrm>
            <a:off x="514495" y="1839190"/>
            <a:ext cx="4492192" cy="4257160"/>
          </a:xfrm>
        </p:spPr>
        <p:txBody>
          <a:bodyPr vert="horz" lIns="91440" tIns="45720" rIns="91440" bIns="45720" rtlCol="0" anchor="t">
            <a:noAutofit/>
          </a:bodyPr>
          <a:lstStyle>
            <a:lvl1pPr marL="173034" indent="-173034" algn="l" defTabSz="457189" rtl="0" eaLnBrk="1" latinLnBrk="0" hangingPunct="1">
              <a:spcBef>
                <a:spcPts val="0"/>
              </a:spcBef>
              <a:buFont typeface="Arial"/>
              <a:buChar char="•"/>
              <a:defRPr sz="2200" kern="1200">
                <a:solidFill>
                  <a:srgbClr val="000000"/>
                </a:solidFill>
                <a:latin typeface="+mn-lt"/>
                <a:ea typeface="+mn-ea"/>
                <a:cs typeface="+mn-cs"/>
              </a:defRPr>
            </a:lvl1pPr>
            <a:lvl2pPr marL="465655" indent="-292093" algn="l" defTabSz="457189" rtl="0" eaLnBrk="1" latinLnBrk="0" hangingPunct="1">
              <a:spcBef>
                <a:spcPts val="0"/>
              </a:spcBef>
              <a:buFont typeface="Arial" panose="020B0604020202020204" pitchFamily="34" charset="0"/>
              <a:buChar char="–"/>
              <a:tabLst/>
              <a:defRPr sz="2000" kern="1200" baseline="0">
                <a:solidFill>
                  <a:srgbClr val="000000"/>
                </a:solidFill>
                <a:latin typeface="Calibri Light" panose="020F0302020204030204" pitchFamily="34" charset="0"/>
                <a:ea typeface="+mn-ea"/>
                <a:cs typeface="+mn-cs"/>
              </a:defRPr>
            </a:lvl2pPr>
            <a:lvl3pPr marL="613818" indent="-148163" algn="l" defTabSz="457189" rtl="0" eaLnBrk="1" latinLnBrk="0" hangingPunct="1">
              <a:spcBef>
                <a:spcPts val="0"/>
              </a:spcBef>
              <a:buFont typeface="Arial" panose="020B0604020202020204" pitchFamily="34" charset="0"/>
              <a:buChar char="»"/>
              <a:tabLst/>
              <a:defRPr sz="1600" kern="1200" baseline="0">
                <a:solidFill>
                  <a:srgbClr val="000000"/>
                </a:solidFill>
                <a:latin typeface="Calibri Light" panose="020F0302020204030204" pitchFamily="34" charset="0"/>
                <a:ea typeface="+mn-ea"/>
                <a:cs typeface="+mn-cs"/>
              </a:defRPr>
            </a:lvl3pPr>
            <a:lvl4pPr marL="772565" indent="-169329" algn="l" defTabSz="457189" rtl="0" eaLnBrk="1" latinLnBrk="0" hangingPunct="1">
              <a:spcBef>
                <a:spcPts val="0"/>
              </a:spcBef>
              <a:buFont typeface="Arial"/>
              <a:buChar char="•"/>
              <a:tabLst/>
              <a:defRPr sz="1600" kern="1200" baseline="0">
                <a:solidFill>
                  <a:srgbClr val="000000"/>
                </a:solidFill>
                <a:latin typeface="Calibri Light" panose="020F0302020204030204" pitchFamily="34" charset="0"/>
                <a:ea typeface="+mn-ea"/>
                <a:cs typeface="+mn-cs"/>
              </a:defRPr>
            </a:lvl4pPr>
            <a:lvl5pPr marL="920728" indent="-179913" algn="l" defTabSz="457189" rtl="0" eaLnBrk="1" latinLnBrk="0" hangingPunct="1">
              <a:spcBef>
                <a:spcPts val="0"/>
              </a:spcBef>
              <a:buFont typeface="Arial"/>
              <a:buChar char="•"/>
              <a:tabLst/>
              <a:defRPr sz="1600" kern="1200" baseline="0">
                <a:solidFill>
                  <a:srgbClr val="000000"/>
                </a:solidFill>
                <a:latin typeface="Calibri Light" panose="020F0302020204030204" pitchFamily="34" charset="0"/>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AutoNum type="arabicPeriod"/>
            </a:pPr>
            <a:r>
              <a:rPr lang="en-US" sz="2000">
                <a:cs typeface="Arial"/>
              </a:rPr>
              <a:t>Mean confidence scores for each plugin:</a:t>
            </a:r>
          </a:p>
          <a:p>
            <a:pPr marL="635635" lvl="1" indent="-342900">
              <a:buAutoNum type="arabicPeriod"/>
            </a:pPr>
            <a:r>
              <a:rPr lang="en-US" sz="1800">
                <a:latin typeface="Calibri"/>
                <a:cs typeface="Arial"/>
              </a:rPr>
              <a:t>Cool Compliance = 32%</a:t>
            </a:r>
          </a:p>
          <a:p>
            <a:pPr marL="635635" lvl="1" indent="-342900">
              <a:buAutoNum type="arabicPeriod"/>
            </a:pPr>
            <a:r>
              <a:rPr lang="en-US" sz="1800">
                <a:latin typeface="Calibri"/>
                <a:cs typeface="Arial"/>
              </a:rPr>
              <a:t>Enterprise Foundation = 23%</a:t>
            </a:r>
            <a:endParaRPr lang="en-US" sz="1800">
              <a:cs typeface="Calibri Light"/>
            </a:endParaRPr>
          </a:p>
          <a:p>
            <a:pPr marL="635635" lvl="1" indent="-342900">
              <a:buAutoNum type="arabicPeriod"/>
            </a:pPr>
            <a:r>
              <a:rPr lang="en-US" sz="1800">
                <a:latin typeface="Calibri"/>
                <a:cs typeface="Arial"/>
              </a:rPr>
              <a:t>General = 99%</a:t>
            </a:r>
          </a:p>
          <a:p>
            <a:pPr marL="635635" lvl="1" indent="-342900">
              <a:buAutoNum type="arabicPeriod"/>
            </a:pPr>
            <a:r>
              <a:rPr lang="en-US" sz="1800">
                <a:latin typeface="Calibri"/>
                <a:cs typeface="Arial"/>
              </a:rPr>
              <a:t>People = 18%</a:t>
            </a:r>
          </a:p>
          <a:p>
            <a:pPr marL="635635" lvl="1" indent="-342900">
              <a:buAutoNum type="arabicPeriod"/>
            </a:pPr>
            <a:r>
              <a:rPr lang="en-US" sz="1800">
                <a:latin typeface="Calibri"/>
                <a:cs typeface="Arial"/>
              </a:rPr>
              <a:t>Technology Service Center = 48 %</a:t>
            </a:r>
          </a:p>
          <a:p>
            <a:pPr marL="635635" lvl="1" indent="-342900">
              <a:buAutoNum type="arabicPeriod"/>
            </a:pPr>
            <a:r>
              <a:rPr lang="en-US" sz="1800">
                <a:latin typeface="Calibri"/>
                <a:cs typeface="Arial"/>
              </a:rPr>
              <a:t>User Submitted Content = 27%</a:t>
            </a:r>
          </a:p>
          <a:p>
            <a:pPr marL="342900" indent="-342900">
              <a:buFont typeface="Arial"/>
              <a:buAutoNum type="arabicPeriod"/>
            </a:pPr>
            <a:endParaRPr lang="en-US" sz="2000">
              <a:cs typeface="Arial"/>
            </a:endParaRPr>
          </a:p>
          <a:p>
            <a:pPr marL="342900" indent="-342900">
              <a:buAutoNum type="arabicPeriod"/>
            </a:pPr>
            <a:r>
              <a:rPr lang="en-US" sz="2000" err="1">
                <a:cs typeface="Arial"/>
              </a:rPr>
              <a:t>QnA</a:t>
            </a:r>
            <a:r>
              <a:rPr lang="en-US" sz="2000">
                <a:cs typeface="Arial"/>
              </a:rPr>
              <a:t> give better responses for technology-based troubleshooting, email communications, updating, and installations.</a:t>
            </a:r>
          </a:p>
          <a:p>
            <a:pPr marL="342900" indent="-342900">
              <a:buAutoNum type="arabicPeriod"/>
            </a:pPr>
            <a:r>
              <a:rPr lang="en-US" sz="2000">
                <a:cs typeface="Arial"/>
              </a:rPr>
              <a:t>These are already addressed by LUIS</a:t>
            </a:r>
          </a:p>
          <a:p>
            <a:pPr marL="342900" indent="-342900">
              <a:buAutoNum type="arabicPeriod"/>
            </a:pPr>
            <a:endParaRPr lang="en-US" sz="2000">
              <a:cs typeface="Arial"/>
            </a:endParaRPr>
          </a:p>
        </p:txBody>
      </p:sp>
      <p:sp>
        <p:nvSpPr>
          <p:cNvPr id="10" name="TextBox 9">
            <a:extLst>
              <a:ext uri="{FF2B5EF4-FFF2-40B4-BE49-F238E27FC236}">
                <a16:creationId xmlns:a16="http://schemas.microsoft.com/office/drawing/2014/main" id="{9F30FC11-E77D-2750-25A3-A5E247DBF6BD}"/>
              </a:ext>
            </a:extLst>
          </p:cNvPr>
          <p:cNvSpPr txBox="1"/>
          <p:nvPr/>
        </p:nvSpPr>
        <p:spPr>
          <a:xfrm>
            <a:off x="242105" y="942993"/>
            <a:ext cx="874148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cs typeface="Arial"/>
              </a:rPr>
              <a:t>Common topics between user inputs and plugin response </a:t>
            </a:r>
            <a:r>
              <a:rPr lang="en-US" sz="2000" b="1" err="1">
                <a:cs typeface="Arial"/>
              </a:rPr>
              <a:t>QnA</a:t>
            </a:r>
            <a:endParaRPr lang="en-US" sz="2000">
              <a:cs typeface="Calibri"/>
            </a:endParaRPr>
          </a:p>
          <a:p>
            <a:pPr algn="ctr"/>
            <a:r>
              <a:rPr lang="en-US" sz="2000">
                <a:cs typeface="Arial"/>
              </a:rPr>
              <a:t>(Total </a:t>
            </a:r>
            <a:r>
              <a:rPr lang="en-US" sz="2000">
                <a:solidFill>
                  <a:schemeClr val="accent5">
                    <a:lumMod val="75000"/>
                  </a:schemeClr>
                </a:solidFill>
                <a:cs typeface="Arial"/>
              </a:rPr>
              <a:t>good responses </a:t>
            </a:r>
            <a:r>
              <a:rPr lang="en-US" sz="2000">
                <a:cs typeface="Arial"/>
              </a:rPr>
              <a:t>= </a:t>
            </a:r>
            <a:r>
              <a:rPr lang="en-US" sz="2000">
                <a:latin typeface="Consolas"/>
                <a:cs typeface="Arial"/>
              </a:rPr>
              <a:t>5792</a:t>
            </a:r>
            <a:r>
              <a:rPr lang="en-US" sz="2000">
                <a:cs typeface="Arial"/>
              </a:rPr>
              <a:t>)</a:t>
            </a:r>
            <a:endParaRPr lang="en-US" sz="2000">
              <a:cs typeface="Calibri"/>
            </a:endParaRPr>
          </a:p>
        </p:txBody>
      </p:sp>
      <p:sp>
        <p:nvSpPr>
          <p:cNvPr id="7" name="Title 1">
            <a:extLst>
              <a:ext uri="{FF2B5EF4-FFF2-40B4-BE49-F238E27FC236}">
                <a16:creationId xmlns:a16="http://schemas.microsoft.com/office/drawing/2014/main" id="{62ACE9AA-8F60-D548-F0E5-9645265D75C5}"/>
              </a:ext>
            </a:extLst>
          </p:cNvPr>
          <p:cNvSpPr>
            <a:spLocks noGrp="1"/>
          </p:cNvSpPr>
          <p:nvPr>
            <p:ph type="title"/>
          </p:nvPr>
        </p:nvSpPr>
        <p:spPr>
          <a:xfrm>
            <a:off x="386231" y="156155"/>
            <a:ext cx="8370793" cy="536972"/>
          </a:xfrm>
        </p:spPr>
        <p:txBody>
          <a:bodyPr lIns="91440" tIns="45720" rIns="91440" bIns="45720" anchor="t">
            <a:normAutofit/>
          </a:bodyPr>
          <a:lstStyle/>
          <a:p>
            <a:pPr marL="285750"/>
            <a:r>
              <a:rPr lang="en-US" sz="2400">
                <a:latin typeface="Calibri"/>
                <a:cs typeface="Arial"/>
              </a:rPr>
              <a:t>How can we improve JARVIS?</a:t>
            </a:r>
            <a:endParaRPr lang="en-US" sz="2400">
              <a:latin typeface="Calibri"/>
              <a:cs typeface="Calibri"/>
            </a:endParaRPr>
          </a:p>
        </p:txBody>
      </p:sp>
    </p:spTree>
    <p:extLst>
      <p:ext uri="{BB962C8B-B14F-4D97-AF65-F5344CB8AC3E}">
        <p14:creationId xmlns:p14="http://schemas.microsoft.com/office/powerpoint/2010/main" val="26220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wipe(left)">
                                      <p:cBhvr>
                                        <p:cTn id="10" dur="500"/>
                                        <p:tgtEl>
                                          <p:spTgt spid="8">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wipe(left)">
                                      <p:cBhvr>
                                        <p:cTn id="13" dur="500"/>
                                        <p:tgtEl>
                                          <p:spTgt spid="8">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wipe(left)">
                                      <p:cBhvr>
                                        <p:cTn id="16" dur="500"/>
                                        <p:tgtEl>
                                          <p:spTgt spid="8">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wipe(left)">
                                      <p:cBhvr>
                                        <p:cTn id="19" dur="500"/>
                                        <p:tgtEl>
                                          <p:spTgt spid="8">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wipe(left)">
                                      <p:cBhvr>
                                        <p:cTn id="22" dur="500"/>
                                        <p:tgtEl>
                                          <p:spTgt spid="8">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wipe(left)">
                                      <p:cBhvr>
                                        <p:cTn id="25" dur="500"/>
                                        <p:tgtEl>
                                          <p:spTgt spid="8">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wipe(left)">
                                      <p:cBhvr>
                                        <p:cTn id="30" dur="500"/>
                                        <p:tgtEl>
                                          <p:spTgt spid="8">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9" end="9"/>
                                            </p:txEl>
                                          </p:spTgt>
                                        </p:tgtEl>
                                        <p:attrNameLst>
                                          <p:attrName>style.visibility</p:attrName>
                                        </p:attrNameLst>
                                      </p:cBhvr>
                                      <p:to>
                                        <p:strVal val="visible"/>
                                      </p:to>
                                    </p:set>
                                    <p:animEffect transition="in" filter="wipe(left)">
                                      <p:cBhvr>
                                        <p:cTn id="35"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BB470F7-C1DC-C852-0F63-C687B48F100A}"/>
              </a:ext>
            </a:extLst>
          </p:cNvPr>
          <p:cNvSpPr txBox="1"/>
          <p:nvPr/>
        </p:nvSpPr>
        <p:spPr>
          <a:xfrm>
            <a:off x="372975" y="1944465"/>
            <a:ext cx="2355983" cy="1754326"/>
          </a:xfrm>
          <a:prstGeom prst="rect">
            <a:avLst/>
          </a:prstGeom>
          <a:noFill/>
        </p:spPr>
        <p:txBody>
          <a:bodyPr wrap="square" lIns="91440" tIns="45720" rIns="91440" bIns="45720" anchor="t">
            <a:spAutoFit/>
          </a:bodyPr>
          <a:lstStyle/>
          <a:p>
            <a:r>
              <a:rPr lang="en-US" sz="1800">
                <a:ea typeface="+mn-lt"/>
                <a:cs typeface="+mn-lt"/>
              </a:rPr>
              <a:t>Topics with</a:t>
            </a:r>
            <a:endParaRPr lang="en-US" sz="1800">
              <a:solidFill>
                <a:srgbClr val="000000"/>
              </a:solidFill>
              <a:ea typeface="+mn-lt"/>
              <a:cs typeface="Arial"/>
            </a:endParaRPr>
          </a:p>
          <a:p>
            <a:r>
              <a:rPr lang="en-US" sz="1800">
                <a:solidFill>
                  <a:schemeClr val="accent5">
                    <a:lumMod val="75000"/>
                  </a:schemeClr>
                </a:solidFill>
                <a:ea typeface="+mn-lt"/>
                <a:cs typeface="+mn-lt"/>
              </a:rPr>
              <a:t>Positive</a:t>
            </a:r>
            <a:r>
              <a:rPr lang="en-US" sz="1800">
                <a:solidFill>
                  <a:srgbClr val="92D050"/>
                </a:solidFill>
                <a:ea typeface="+mn-lt"/>
                <a:cs typeface="+mn-lt"/>
              </a:rPr>
              <a:t> </a:t>
            </a:r>
            <a:r>
              <a:rPr lang="en-US" sz="1800">
                <a:ea typeface="+mn-lt"/>
                <a:cs typeface="+mn-lt"/>
              </a:rPr>
              <a:t>Sentiment</a:t>
            </a:r>
            <a:endParaRPr lang="en-US" sz="1800">
              <a:latin typeface="Calibri"/>
              <a:cs typeface="Arial"/>
            </a:endParaRPr>
          </a:p>
          <a:p>
            <a:pPr marL="285750" indent="-285750">
              <a:buFont typeface="Arial"/>
              <a:buChar char="•"/>
            </a:pPr>
            <a:r>
              <a:rPr lang="en-US" sz="1800">
                <a:ea typeface="+mn-lt"/>
                <a:cs typeface="+mn-lt"/>
              </a:rPr>
              <a:t>Token Requests</a:t>
            </a:r>
            <a:endParaRPr lang="en-US" sz="1800">
              <a:cs typeface="Calibri" panose="020F0502020204030204"/>
            </a:endParaRPr>
          </a:p>
          <a:p>
            <a:pPr marL="285750" indent="-285750">
              <a:buFont typeface="Arial"/>
              <a:buChar char="•"/>
            </a:pPr>
            <a:r>
              <a:rPr lang="en-US" sz="1800">
                <a:ea typeface="+mn-lt"/>
                <a:cs typeface="+mn-lt"/>
              </a:rPr>
              <a:t>Access Requests</a:t>
            </a:r>
            <a:endParaRPr lang="en-US" sz="1800">
              <a:cs typeface="Calibri" panose="020F0502020204030204"/>
            </a:endParaRPr>
          </a:p>
          <a:p>
            <a:pPr marL="285750" indent="-285750">
              <a:buFont typeface="Arial"/>
              <a:buChar char="•"/>
            </a:pPr>
            <a:r>
              <a:rPr lang="en-US" sz="1800">
                <a:ea typeface="+mn-lt"/>
                <a:cs typeface="+mn-lt"/>
              </a:rPr>
              <a:t>Help Desk Contact</a:t>
            </a:r>
            <a:endParaRPr lang="en-US" sz="1800">
              <a:cs typeface="Calibri" panose="020F0502020204030204"/>
            </a:endParaRPr>
          </a:p>
          <a:p>
            <a:pPr marL="342900" indent="-342900">
              <a:buAutoNum type="arabicPeriod"/>
            </a:pPr>
            <a:endParaRPr lang="en-US" sz="1800">
              <a:ea typeface="+mn-lt"/>
              <a:cs typeface="Arial"/>
            </a:endParaRPr>
          </a:p>
        </p:txBody>
      </p:sp>
      <p:sp>
        <p:nvSpPr>
          <p:cNvPr id="4" name="TextBox 3">
            <a:extLst>
              <a:ext uri="{FF2B5EF4-FFF2-40B4-BE49-F238E27FC236}">
                <a16:creationId xmlns:a16="http://schemas.microsoft.com/office/drawing/2014/main" id="{477C9CA7-817A-04A9-EBE0-E14787DF5A9C}"/>
              </a:ext>
            </a:extLst>
          </p:cNvPr>
          <p:cNvSpPr txBox="1"/>
          <p:nvPr/>
        </p:nvSpPr>
        <p:spPr>
          <a:xfrm>
            <a:off x="448599" y="972614"/>
            <a:ext cx="82449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alibri"/>
                <a:cs typeface="Arial"/>
              </a:rPr>
              <a:t>User Comments: Sentiment Analysis by User Input Topic </a:t>
            </a:r>
            <a:r>
              <a:rPr lang="en-US" sz="2000" b="1">
                <a:latin typeface="Calibri"/>
                <a:cs typeface="Arial"/>
              </a:rPr>
              <a:t>(</a:t>
            </a:r>
            <a:r>
              <a:rPr lang="en-US" sz="2000" b="1" err="1">
                <a:latin typeface="Calibri"/>
                <a:cs typeface="Arial"/>
              </a:rPr>
              <a:t>QnA</a:t>
            </a:r>
            <a:r>
              <a:rPr lang="en-US" sz="2000" b="1">
                <a:latin typeface="Calibri"/>
                <a:cs typeface="Arial"/>
              </a:rPr>
              <a:t>)</a:t>
            </a:r>
          </a:p>
        </p:txBody>
      </p:sp>
      <p:sp>
        <p:nvSpPr>
          <p:cNvPr id="43" name="TextBox 42">
            <a:extLst>
              <a:ext uri="{FF2B5EF4-FFF2-40B4-BE49-F238E27FC236}">
                <a16:creationId xmlns:a16="http://schemas.microsoft.com/office/drawing/2014/main" id="{54050123-199E-5112-351A-C6E7692F178C}"/>
              </a:ext>
            </a:extLst>
          </p:cNvPr>
          <p:cNvSpPr txBox="1"/>
          <p:nvPr/>
        </p:nvSpPr>
        <p:spPr>
          <a:xfrm>
            <a:off x="3731164" y="6034207"/>
            <a:ext cx="1113465" cy="230832"/>
          </a:xfrm>
          <a:prstGeom prst="rect">
            <a:avLst/>
          </a:prstGeom>
          <a:noFill/>
        </p:spPr>
        <p:txBody>
          <a:bodyPr wrap="square" lIns="91440" tIns="45720" rIns="91440" bIns="45720" anchor="t">
            <a:spAutoFit/>
          </a:bodyPr>
          <a:lstStyle/>
          <a:p>
            <a:r>
              <a:rPr lang="en-US" sz="900" b="1">
                <a:ea typeface="+mn-lt"/>
                <a:cs typeface="Arial"/>
              </a:rPr>
              <a:t>Access Requests</a:t>
            </a:r>
            <a:endParaRPr lang="en-US"/>
          </a:p>
        </p:txBody>
      </p:sp>
      <p:grpSp>
        <p:nvGrpSpPr>
          <p:cNvPr id="54" name="Group 53">
            <a:extLst>
              <a:ext uri="{FF2B5EF4-FFF2-40B4-BE49-F238E27FC236}">
                <a16:creationId xmlns:a16="http://schemas.microsoft.com/office/drawing/2014/main" id="{7A55AE46-5CD2-E6CF-2796-871441086764}"/>
              </a:ext>
            </a:extLst>
          </p:cNvPr>
          <p:cNvGrpSpPr/>
          <p:nvPr/>
        </p:nvGrpSpPr>
        <p:grpSpPr>
          <a:xfrm>
            <a:off x="2948811" y="1369429"/>
            <a:ext cx="6078487" cy="5115913"/>
            <a:chOff x="2310763" y="1085850"/>
            <a:chExt cx="6402578" cy="5399492"/>
          </a:xfrm>
        </p:grpSpPr>
        <p:grpSp>
          <p:nvGrpSpPr>
            <p:cNvPr id="50" name="Group 49">
              <a:extLst>
                <a:ext uri="{FF2B5EF4-FFF2-40B4-BE49-F238E27FC236}">
                  <a16:creationId xmlns:a16="http://schemas.microsoft.com/office/drawing/2014/main" id="{EB65511F-397F-1407-3F73-50032D1E4E1A}"/>
                </a:ext>
              </a:extLst>
            </p:cNvPr>
            <p:cNvGrpSpPr/>
            <p:nvPr/>
          </p:nvGrpSpPr>
          <p:grpSpPr>
            <a:xfrm>
              <a:off x="2310763" y="1407011"/>
              <a:ext cx="6402578" cy="5078331"/>
              <a:chOff x="2310763" y="1407011"/>
              <a:chExt cx="6402578" cy="5078331"/>
            </a:xfrm>
          </p:grpSpPr>
          <p:pic>
            <p:nvPicPr>
              <p:cNvPr id="3" name="Picture 4" descr="Chart, bar chart&#10;&#10;Description automatically generated">
                <a:extLst>
                  <a:ext uri="{FF2B5EF4-FFF2-40B4-BE49-F238E27FC236}">
                    <a16:creationId xmlns:a16="http://schemas.microsoft.com/office/drawing/2014/main" id="{AE4D4973-BDAE-E177-5AF9-37AF0AF48171}"/>
                  </a:ext>
                </a:extLst>
              </p:cNvPr>
              <p:cNvPicPr>
                <a:picLocks noChangeAspect="1"/>
              </p:cNvPicPr>
              <p:nvPr/>
            </p:nvPicPr>
            <p:blipFill rotWithShape="1">
              <a:blip r:embed="rId2"/>
              <a:srcRect l="23494" t="3547" r="10210" b="-134"/>
              <a:stretch/>
            </p:blipFill>
            <p:spPr>
              <a:xfrm>
                <a:off x="4069812" y="1407011"/>
                <a:ext cx="4643529" cy="5078331"/>
              </a:xfrm>
              <a:prstGeom prst="rect">
                <a:avLst/>
              </a:prstGeom>
            </p:spPr>
          </p:pic>
          <p:sp>
            <p:nvSpPr>
              <p:cNvPr id="8" name="TextBox 7">
                <a:extLst>
                  <a:ext uri="{FF2B5EF4-FFF2-40B4-BE49-F238E27FC236}">
                    <a16:creationId xmlns:a16="http://schemas.microsoft.com/office/drawing/2014/main" id="{3BC58957-2FB9-F9C3-A460-0C1753EF975A}"/>
                  </a:ext>
                </a:extLst>
              </p:cNvPr>
              <p:cNvSpPr txBox="1"/>
              <p:nvPr/>
            </p:nvSpPr>
            <p:spPr>
              <a:xfrm>
                <a:off x="3211619" y="1450805"/>
                <a:ext cx="1390181" cy="230832"/>
              </a:xfrm>
              <a:prstGeom prst="rect">
                <a:avLst/>
              </a:prstGeom>
              <a:noFill/>
            </p:spPr>
            <p:txBody>
              <a:bodyPr wrap="square" lIns="91440" tIns="45720" rIns="91440" bIns="45720" anchor="t">
                <a:spAutoFit/>
              </a:bodyPr>
              <a:lstStyle/>
              <a:p>
                <a:r>
                  <a:rPr lang="en-US" sz="900" b="1">
                    <a:ea typeface="+mn-lt"/>
                    <a:cs typeface="Arial"/>
                  </a:rPr>
                  <a:t>Token Requests</a:t>
                </a:r>
              </a:p>
            </p:txBody>
          </p:sp>
          <p:sp>
            <p:nvSpPr>
              <p:cNvPr id="10" name="TextBox 9">
                <a:extLst>
                  <a:ext uri="{FF2B5EF4-FFF2-40B4-BE49-F238E27FC236}">
                    <a16:creationId xmlns:a16="http://schemas.microsoft.com/office/drawing/2014/main" id="{3FFB5397-632C-B77F-6108-49EE336FB36F}"/>
                  </a:ext>
                </a:extLst>
              </p:cNvPr>
              <p:cNvSpPr txBox="1"/>
              <p:nvPr/>
            </p:nvSpPr>
            <p:spPr>
              <a:xfrm>
                <a:off x="3658360" y="1728128"/>
                <a:ext cx="936909" cy="230832"/>
              </a:xfrm>
              <a:prstGeom prst="rect">
                <a:avLst/>
              </a:prstGeom>
              <a:noFill/>
            </p:spPr>
            <p:txBody>
              <a:bodyPr wrap="square" lIns="91440" tIns="45720" rIns="91440" bIns="45720" anchor="t">
                <a:spAutoFit/>
              </a:bodyPr>
              <a:lstStyle/>
              <a:p>
                <a:r>
                  <a:rPr lang="en-US" sz="900" b="1">
                    <a:ea typeface="+mn-lt"/>
                    <a:cs typeface="Arial"/>
                  </a:rPr>
                  <a:t>Teams</a:t>
                </a:r>
                <a:endParaRPr lang="en-US"/>
              </a:p>
            </p:txBody>
          </p:sp>
          <p:sp>
            <p:nvSpPr>
              <p:cNvPr id="12" name="TextBox 11">
                <a:extLst>
                  <a:ext uri="{FF2B5EF4-FFF2-40B4-BE49-F238E27FC236}">
                    <a16:creationId xmlns:a16="http://schemas.microsoft.com/office/drawing/2014/main" id="{A823080C-34FB-B2E4-A910-FDBA1C06C829}"/>
                  </a:ext>
                </a:extLst>
              </p:cNvPr>
              <p:cNvSpPr txBox="1"/>
              <p:nvPr/>
            </p:nvSpPr>
            <p:spPr>
              <a:xfrm>
                <a:off x="2681805" y="1931830"/>
                <a:ext cx="1520136" cy="369332"/>
              </a:xfrm>
              <a:prstGeom prst="rect">
                <a:avLst/>
              </a:prstGeom>
              <a:noFill/>
            </p:spPr>
            <p:txBody>
              <a:bodyPr wrap="square" lIns="91440" tIns="45720" rIns="91440" bIns="45720" anchor="t">
                <a:spAutoFit/>
              </a:bodyPr>
              <a:lstStyle/>
              <a:p>
                <a:pPr algn="ctr"/>
                <a:r>
                  <a:rPr lang="en-US" sz="900" b="1">
                    <a:ea typeface="+mn-lt"/>
                    <a:cs typeface="Arial"/>
                  </a:rPr>
                  <a:t>Software Application Install, Update, or Restart</a:t>
                </a:r>
                <a:endParaRPr lang="en-US"/>
              </a:p>
            </p:txBody>
          </p:sp>
          <p:sp>
            <p:nvSpPr>
              <p:cNvPr id="14" name="TextBox 13">
                <a:extLst>
                  <a:ext uri="{FF2B5EF4-FFF2-40B4-BE49-F238E27FC236}">
                    <a16:creationId xmlns:a16="http://schemas.microsoft.com/office/drawing/2014/main" id="{D17DEAFF-9335-7715-E734-EF6E35AD11DE}"/>
                  </a:ext>
                </a:extLst>
              </p:cNvPr>
              <p:cNvSpPr txBox="1"/>
              <p:nvPr/>
            </p:nvSpPr>
            <p:spPr>
              <a:xfrm>
                <a:off x="3690537" y="2260657"/>
                <a:ext cx="910782" cy="230832"/>
              </a:xfrm>
              <a:prstGeom prst="rect">
                <a:avLst/>
              </a:prstGeom>
              <a:noFill/>
            </p:spPr>
            <p:txBody>
              <a:bodyPr wrap="square" lIns="91440" tIns="45720" rIns="91440" bIns="45720" anchor="t">
                <a:spAutoFit/>
              </a:bodyPr>
              <a:lstStyle/>
              <a:p>
                <a:r>
                  <a:rPr lang="en-US" sz="900" b="1">
                    <a:ea typeface="+mn-lt"/>
                    <a:cs typeface="Arial"/>
                  </a:rPr>
                  <a:t>Skype</a:t>
                </a:r>
                <a:endParaRPr lang="en-US"/>
              </a:p>
            </p:txBody>
          </p:sp>
          <p:sp>
            <p:nvSpPr>
              <p:cNvPr id="17" name="TextBox 16">
                <a:extLst>
                  <a:ext uri="{FF2B5EF4-FFF2-40B4-BE49-F238E27FC236}">
                    <a16:creationId xmlns:a16="http://schemas.microsoft.com/office/drawing/2014/main" id="{1AEED300-855D-3615-A9CC-E6EA88EB53ED}"/>
                  </a:ext>
                </a:extLst>
              </p:cNvPr>
              <p:cNvSpPr txBox="1"/>
              <p:nvPr/>
            </p:nvSpPr>
            <p:spPr>
              <a:xfrm>
                <a:off x="3593046" y="2522785"/>
                <a:ext cx="1008754" cy="230832"/>
              </a:xfrm>
              <a:prstGeom prst="rect">
                <a:avLst/>
              </a:prstGeom>
              <a:noFill/>
            </p:spPr>
            <p:txBody>
              <a:bodyPr wrap="square" lIns="91440" tIns="45720" rIns="91440" bIns="45720" anchor="t">
                <a:spAutoFit/>
              </a:bodyPr>
              <a:lstStyle/>
              <a:p>
                <a:r>
                  <a:rPr lang="en-US" sz="900" b="1">
                    <a:ea typeface="+mn-lt"/>
                    <a:cs typeface="Arial"/>
                  </a:rPr>
                  <a:t>Printing</a:t>
                </a:r>
                <a:endParaRPr lang="en-US"/>
              </a:p>
            </p:txBody>
          </p:sp>
          <p:sp>
            <p:nvSpPr>
              <p:cNvPr id="19" name="TextBox 18">
                <a:extLst>
                  <a:ext uri="{FF2B5EF4-FFF2-40B4-BE49-F238E27FC236}">
                    <a16:creationId xmlns:a16="http://schemas.microsoft.com/office/drawing/2014/main" id="{FEF987CE-DD07-8904-1343-593179679C7B}"/>
                  </a:ext>
                </a:extLst>
              </p:cNvPr>
              <p:cNvSpPr txBox="1"/>
              <p:nvPr/>
            </p:nvSpPr>
            <p:spPr>
              <a:xfrm>
                <a:off x="2678165" y="2797975"/>
                <a:ext cx="1923154" cy="230832"/>
              </a:xfrm>
              <a:prstGeom prst="rect">
                <a:avLst/>
              </a:prstGeom>
              <a:noFill/>
            </p:spPr>
            <p:txBody>
              <a:bodyPr wrap="square" lIns="91440" tIns="45720" rIns="91440" bIns="45720" anchor="t">
                <a:spAutoFit/>
              </a:bodyPr>
              <a:lstStyle/>
              <a:p>
                <a:r>
                  <a:rPr lang="en-US" sz="900" b="1">
                    <a:ea typeface="+mn-lt"/>
                    <a:cs typeface="Arial"/>
                  </a:rPr>
                  <a:t>Phone Contact Information</a:t>
                </a:r>
                <a:endParaRPr lang="en-US"/>
              </a:p>
            </p:txBody>
          </p:sp>
          <p:sp>
            <p:nvSpPr>
              <p:cNvPr id="21" name="TextBox 20">
                <a:extLst>
                  <a:ext uri="{FF2B5EF4-FFF2-40B4-BE49-F238E27FC236}">
                    <a16:creationId xmlns:a16="http://schemas.microsoft.com/office/drawing/2014/main" id="{73DFFE2E-6DBD-9D65-A260-3C39A8CBDBFE}"/>
                  </a:ext>
                </a:extLst>
              </p:cNvPr>
              <p:cNvSpPr txBox="1"/>
              <p:nvPr/>
            </p:nvSpPr>
            <p:spPr>
              <a:xfrm>
                <a:off x="2854994" y="3065329"/>
                <a:ext cx="1746806" cy="230832"/>
              </a:xfrm>
              <a:prstGeom prst="rect">
                <a:avLst/>
              </a:prstGeom>
              <a:noFill/>
            </p:spPr>
            <p:txBody>
              <a:bodyPr wrap="square" lIns="91440" tIns="45720" rIns="91440" bIns="45720" anchor="t">
                <a:spAutoFit/>
              </a:bodyPr>
              <a:lstStyle/>
              <a:p>
                <a:r>
                  <a:rPr lang="en-US" sz="900" b="1">
                    <a:ea typeface="+mn-lt"/>
                    <a:cs typeface="Arial"/>
                  </a:rPr>
                  <a:t>PC Issues and Requests</a:t>
                </a:r>
                <a:endParaRPr lang="en-US"/>
              </a:p>
            </p:txBody>
          </p:sp>
          <p:sp>
            <p:nvSpPr>
              <p:cNvPr id="23" name="TextBox 22">
                <a:extLst>
                  <a:ext uri="{FF2B5EF4-FFF2-40B4-BE49-F238E27FC236}">
                    <a16:creationId xmlns:a16="http://schemas.microsoft.com/office/drawing/2014/main" id="{C73D56B1-8F9E-5ABF-BB35-800F699731B9}"/>
                  </a:ext>
                </a:extLst>
              </p:cNvPr>
              <p:cNvSpPr txBox="1"/>
              <p:nvPr/>
            </p:nvSpPr>
            <p:spPr>
              <a:xfrm>
                <a:off x="2835400" y="3340520"/>
                <a:ext cx="1766400" cy="230832"/>
              </a:xfrm>
              <a:prstGeom prst="rect">
                <a:avLst/>
              </a:prstGeom>
              <a:noFill/>
            </p:spPr>
            <p:txBody>
              <a:bodyPr wrap="square" lIns="91440" tIns="45720" rIns="91440" bIns="45720" anchor="t">
                <a:spAutoFit/>
              </a:bodyPr>
              <a:lstStyle/>
              <a:p>
                <a:r>
                  <a:rPr lang="en-US" sz="900" b="1">
                    <a:ea typeface="+mn-lt"/>
                    <a:cs typeface="Arial"/>
                  </a:rPr>
                  <a:t>Password Management</a:t>
                </a:r>
                <a:endParaRPr lang="en-US"/>
              </a:p>
            </p:txBody>
          </p:sp>
          <p:sp>
            <p:nvSpPr>
              <p:cNvPr id="25" name="TextBox 24">
                <a:extLst>
                  <a:ext uri="{FF2B5EF4-FFF2-40B4-BE49-F238E27FC236}">
                    <a16:creationId xmlns:a16="http://schemas.microsoft.com/office/drawing/2014/main" id="{D961A25F-6221-CE85-29D8-2BA637F9F9A9}"/>
                  </a:ext>
                </a:extLst>
              </p:cNvPr>
              <p:cNvSpPr txBox="1"/>
              <p:nvPr/>
            </p:nvSpPr>
            <p:spPr>
              <a:xfrm>
                <a:off x="3233817" y="3609180"/>
                <a:ext cx="1387577" cy="230832"/>
              </a:xfrm>
              <a:prstGeom prst="rect">
                <a:avLst/>
              </a:prstGeom>
              <a:noFill/>
            </p:spPr>
            <p:txBody>
              <a:bodyPr wrap="square" lIns="91440" tIns="45720" rIns="91440" bIns="45720" anchor="t">
                <a:spAutoFit/>
              </a:bodyPr>
              <a:lstStyle/>
              <a:p>
                <a:r>
                  <a:rPr lang="en-US" sz="900" b="1">
                    <a:ea typeface="+mn-lt"/>
                    <a:cs typeface="Arial"/>
                  </a:rPr>
                  <a:t>Outlook Access</a:t>
                </a:r>
                <a:endParaRPr lang="en-US"/>
              </a:p>
            </p:txBody>
          </p:sp>
          <p:sp>
            <p:nvSpPr>
              <p:cNvPr id="27" name="TextBox 26">
                <a:extLst>
                  <a:ext uri="{FF2B5EF4-FFF2-40B4-BE49-F238E27FC236}">
                    <a16:creationId xmlns:a16="http://schemas.microsoft.com/office/drawing/2014/main" id="{9C9A1006-1F3F-3BFA-6DA1-DA459C1D1BAC}"/>
                  </a:ext>
                </a:extLst>
              </p:cNvPr>
              <p:cNvSpPr txBox="1"/>
              <p:nvPr/>
            </p:nvSpPr>
            <p:spPr>
              <a:xfrm>
                <a:off x="3181566" y="3879145"/>
                <a:ext cx="1413703" cy="230832"/>
              </a:xfrm>
              <a:prstGeom prst="rect">
                <a:avLst/>
              </a:prstGeom>
              <a:noFill/>
            </p:spPr>
            <p:txBody>
              <a:bodyPr wrap="square" lIns="91440" tIns="45720" rIns="91440" bIns="45720" anchor="t">
                <a:spAutoFit/>
              </a:bodyPr>
              <a:lstStyle/>
              <a:p>
                <a:r>
                  <a:rPr lang="en-US" sz="900" b="1">
                    <a:ea typeface="+mn-lt"/>
                    <a:cs typeface="Arial"/>
                  </a:rPr>
                  <a:t>OneDrive Access</a:t>
                </a:r>
                <a:endParaRPr lang="en-US"/>
              </a:p>
            </p:txBody>
          </p:sp>
          <p:sp>
            <p:nvSpPr>
              <p:cNvPr id="29" name="TextBox 28">
                <a:extLst>
                  <a:ext uri="{FF2B5EF4-FFF2-40B4-BE49-F238E27FC236}">
                    <a16:creationId xmlns:a16="http://schemas.microsoft.com/office/drawing/2014/main" id="{6BA97F3B-CA3C-D3D8-BBD3-E65A9335BE50}"/>
                  </a:ext>
                </a:extLst>
              </p:cNvPr>
              <p:cNvSpPr txBox="1"/>
              <p:nvPr/>
            </p:nvSpPr>
            <p:spPr>
              <a:xfrm>
                <a:off x="2966029" y="4147804"/>
                <a:ext cx="1635771" cy="230832"/>
              </a:xfrm>
              <a:prstGeom prst="rect">
                <a:avLst/>
              </a:prstGeom>
              <a:noFill/>
            </p:spPr>
            <p:txBody>
              <a:bodyPr wrap="square" lIns="91440" tIns="45720" rIns="91440" bIns="45720" anchor="t">
                <a:spAutoFit/>
              </a:bodyPr>
              <a:lstStyle/>
              <a:p>
                <a:r>
                  <a:rPr lang="en-US" sz="900" b="1">
                    <a:ea typeface="+mn-lt"/>
                    <a:cs typeface="Arial"/>
                  </a:rPr>
                  <a:t>Intercompany Emails</a:t>
                </a:r>
                <a:endParaRPr lang="en-US"/>
              </a:p>
            </p:txBody>
          </p:sp>
          <p:sp>
            <p:nvSpPr>
              <p:cNvPr id="31" name="TextBox 30">
                <a:extLst>
                  <a:ext uri="{FF2B5EF4-FFF2-40B4-BE49-F238E27FC236}">
                    <a16:creationId xmlns:a16="http://schemas.microsoft.com/office/drawing/2014/main" id="{742EAFA4-FDB5-153B-3CF7-4C436334A20B}"/>
                  </a:ext>
                </a:extLst>
              </p:cNvPr>
              <p:cNvSpPr txBox="1"/>
              <p:nvPr/>
            </p:nvSpPr>
            <p:spPr>
              <a:xfrm>
                <a:off x="3103188" y="4416464"/>
                <a:ext cx="1498612" cy="230832"/>
              </a:xfrm>
              <a:prstGeom prst="rect">
                <a:avLst/>
              </a:prstGeom>
              <a:noFill/>
            </p:spPr>
            <p:txBody>
              <a:bodyPr wrap="square" lIns="91440" tIns="45720" rIns="91440" bIns="45720" anchor="t">
                <a:spAutoFit/>
              </a:bodyPr>
              <a:lstStyle/>
              <a:p>
                <a:r>
                  <a:rPr lang="en-US" sz="900" b="1">
                    <a:ea typeface="+mn-lt"/>
                    <a:cs typeface="Arial"/>
                  </a:rPr>
                  <a:t>Help Desk Contact</a:t>
                </a:r>
                <a:endParaRPr lang="en-US"/>
              </a:p>
            </p:txBody>
          </p:sp>
          <p:sp>
            <p:nvSpPr>
              <p:cNvPr id="33" name="TextBox 32">
                <a:extLst>
                  <a:ext uri="{FF2B5EF4-FFF2-40B4-BE49-F238E27FC236}">
                    <a16:creationId xmlns:a16="http://schemas.microsoft.com/office/drawing/2014/main" id="{8243906C-FBCA-02EF-599A-10E148D6916C}"/>
                  </a:ext>
                </a:extLst>
              </p:cNvPr>
              <p:cNvSpPr txBox="1"/>
              <p:nvPr/>
            </p:nvSpPr>
            <p:spPr>
              <a:xfrm>
                <a:off x="2310763" y="4683817"/>
                <a:ext cx="2287341" cy="230832"/>
              </a:xfrm>
              <a:prstGeom prst="rect">
                <a:avLst/>
              </a:prstGeom>
              <a:noFill/>
            </p:spPr>
            <p:txBody>
              <a:bodyPr wrap="square" lIns="91440" tIns="45720" rIns="91440" bIns="45720" anchor="t">
                <a:spAutoFit/>
              </a:bodyPr>
              <a:lstStyle/>
              <a:p>
                <a:r>
                  <a:rPr lang="en-US" sz="900" b="1">
                    <a:ea typeface="+mn-lt"/>
                    <a:cs typeface="Arial"/>
                  </a:rPr>
                  <a:t>General PC Actions and Downloads</a:t>
                </a:r>
                <a:endParaRPr lang="en-US"/>
              </a:p>
            </p:txBody>
          </p:sp>
          <p:sp>
            <p:nvSpPr>
              <p:cNvPr id="35" name="TextBox 34">
                <a:extLst>
                  <a:ext uri="{FF2B5EF4-FFF2-40B4-BE49-F238E27FC236}">
                    <a16:creationId xmlns:a16="http://schemas.microsoft.com/office/drawing/2014/main" id="{E00796CF-6154-C874-AE06-0D37B9AAC942}"/>
                  </a:ext>
                </a:extLst>
              </p:cNvPr>
              <p:cNvSpPr txBox="1"/>
              <p:nvPr/>
            </p:nvSpPr>
            <p:spPr>
              <a:xfrm>
                <a:off x="2872946" y="4956395"/>
                <a:ext cx="1732170" cy="230832"/>
              </a:xfrm>
              <a:prstGeom prst="rect">
                <a:avLst/>
              </a:prstGeom>
              <a:noFill/>
            </p:spPr>
            <p:txBody>
              <a:bodyPr wrap="square" lIns="91440" tIns="45720" rIns="91440" bIns="45720" anchor="t">
                <a:spAutoFit/>
              </a:bodyPr>
              <a:lstStyle/>
              <a:p>
                <a:r>
                  <a:rPr lang="en-US" sz="900" b="1">
                    <a:ea typeface="+mn-lt"/>
                    <a:cs typeface="Arial"/>
                  </a:rPr>
                  <a:t>General Outlook Usage</a:t>
                </a:r>
                <a:endParaRPr lang="en-US"/>
              </a:p>
            </p:txBody>
          </p:sp>
          <p:sp>
            <p:nvSpPr>
              <p:cNvPr id="37" name="TextBox 36">
                <a:extLst>
                  <a:ext uri="{FF2B5EF4-FFF2-40B4-BE49-F238E27FC236}">
                    <a16:creationId xmlns:a16="http://schemas.microsoft.com/office/drawing/2014/main" id="{CCAF0A67-291C-2A87-2024-1E48DADDBCCC}"/>
                  </a:ext>
                </a:extLst>
              </p:cNvPr>
              <p:cNvSpPr txBox="1"/>
              <p:nvPr/>
            </p:nvSpPr>
            <p:spPr>
              <a:xfrm>
                <a:off x="3258301" y="5223748"/>
                <a:ext cx="1372941" cy="230832"/>
              </a:xfrm>
              <a:prstGeom prst="rect">
                <a:avLst/>
              </a:prstGeom>
              <a:noFill/>
            </p:spPr>
            <p:txBody>
              <a:bodyPr wrap="square" lIns="91440" tIns="45720" rIns="91440" bIns="45720" anchor="t">
                <a:spAutoFit/>
              </a:bodyPr>
              <a:lstStyle/>
              <a:p>
                <a:r>
                  <a:rPr lang="en-US" sz="900" b="1">
                    <a:ea typeface="+mn-lt"/>
                    <a:cs typeface="Arial"/>
                  </a:rPr>
                  <a:t>Digital Security</a:t>
                </a:r>
                <a:endParaRPr lang="en-US"/>
              </a:p>
            </p:txBody>
          </p:sp>
          <p:sp>
            <p:nvSpPr>
              <p:cNvPr id="39" name="TextBox 38">
                <a:extLst>
                  <a:ext uri="{FF2B5EF4-FFF2-40B4-BE49-F238E27FC236}">
                    <a16:creationId xmlns:a16="http://schemas.microsoft.com/office/drawing/2014/main" id="{D290E154-E930-8BC3-8494-44324A119576}"/>
                  </a:ext>
                </a:extLst>
              </p:cNvPr>
              <p:cNvSpPr txBox="1"/>
              <p:nvPr/>
            </p:nvSpPr>
            <p:spPr>
              <a:xfrm>
                <a:off x="3003094" y="5488489"/>
                <a:ext cx="1595010" cy="230832"/>
              </a:xfrm>
              <a:prstGeom prst="rect">
                <a:avLst/>
              </a:prstGeom>
              <a:noFill/>
            </p:spPr>
            <p:txBody>
              <a:bodyPr wrap="square" lIns="91440" tIns="45720" rIns="91440" bIns="45720" anchor="t">
                <a:spAutoFit/>
              </a:bodyPr>
              <a:lstStyle/>
              <a:p>
                <a:r>
                  <a:rPr lang="en-US" sz="900" b="1">
                    <a:ea typeface="+mn-lt"/>
                    <a:cs typeface="Arial"/>
                  </a:rPr>
                  <a:t>Department Contact</a:t>
                </a:r>
                <a:endParaRPr lang="en-US"/>
              </a:p>
            </p:txBody>
          </p:sp>
          <p:sp>
            <p:nvSpPr>
              <p:cNvPr id="41" name="TextBox 40">
                <a:extLst>
                  <a:ext uri="{FF2B5EF4-FFF2-40B4-BE49-F238E27FC236}">
                    <a16:creationId xmlns:a16="http://schemas.microsoft.com/office/drawing/2014/main" id="{645A201F-BD2A-23E8-D977-CCFE210447E2}"/>
                  </a:ext>
                </a:extLst>
              </p:cNvPr>
              <p:cNvSpPr txBox="1"/>
              <p:nvPr/>
            </p:nvSpPr>
            <p:spPr>
              <a:xfrm>
                <a:off x="3414575" y="5759761"/>
                <a:ext cx="1176998" cy="230832"/>
              </a:xfrm>
              <a:prstGeom prst="rect">
                <a:avLst/>
              </a:prstGeom>
              <a:noFill/>
            </p:spPr>
            <p:txBody>
              <a:bodyPr wrap="square" lIns="91440" tIns="45720" rIns="91440" bIns="45720" anchor="t">
                <a:spAutoFit/>
              </a:bodyPr>
              <a:lstStyle/>
              <a:p>
                <a:r>
                  <a:rPr lang="en-US" sz="900" b="1">
                    <a:ea typeface="+mn-lt"/>
                    <a:cs typeface="Arial"/>
                  </a:rPr>
                  <a:t>Compliance</a:t>
                </a:r>
                <a:endParaRPr lang="en-US"/>
              </a:p>
            </p:txBody>
          </p:sp>
        </p:grpSp>
        <p:sp>
          <p:nvSpPr>
            <p:cNvPr id="44" name="Rectangle 43">
              <a:extLst>
                <a:ext uri="{FF2B5EF4-FFF2-40B4-BE49-F238E27FC236}">
                  <a16:creationId xmlns:a16="http://schemas.microsoft.com/office/drawing/2014/main" id="{04B83CB0-6226-9473-4E1E-4795EA392621}"/>
                </a:ext>
              </a:extLst>
            </p:cNvPr>
            <p:cNvSpPr/>
            <p:nvPr/>
          </p:nvSpPr>
          <p:spPr>
            <a:xfrm>
              <a:off x="5409166" y="1085850"/>
              <a:ext cx="228600" cy="2286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cs typeface="Calibri"/>
              </a:endParaRPr>
            </a:p>
          </p:txBody>
        </p:sp>
        <p:sp>
          <p:nvSpPr>
            <p:cNvPr id="45" name="Rectangle 44">
              <a:extLst>
                <a:ext uri="{FF2B5EF4-FFF2-40B4-BE49-F238E27FC236}">
                  <a16:creationId xmlns:a16="http://schemas.microsoft.com/office/drawing/2014/main" id="{A20D9C40-F820-ED04-2F5B-C68B1E976BA8}"/>
                </a:ext>
              </a:extLst>
            </p:cNvPr>
            <p:cNvSpPr/>
            <p:nvPr/>
          </p:nvSpPr>
          <p:spPr>
            <a:xfrm>
              <a:off x="6658302" y="1085850"/>
              <a:ext cx="228600" cy="228600"/>
            </a:xfrm>
            <a:prstGeom prst="rect">
              <a:avLst/>
            </a:prstGeom>
            <a:solidFill>
              <a:srgbClr val="00BF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cs typeface="Calibri"/>
              </a:endParaRPr>
            </a:p>
          </p:txBody>
        </p:sp>
        <p:sp>
          <p:nvSpPr>
            <p:cNvPr id="47" name="TextBox 46">
              <a:extLst>
                <a:ext uri="{FF2B5EF4-FFF2-40B4-BE49-F238E27FC236}">
                  <a16:creationId xmlns:a16="http://schemas.microsoft.com/office/drawing/2014/main" id="{3205DEDC-EDCA-93C7-5015-EF20CE6216D1}"/>
                </a:ext>
              </a:extLst>
            </p:cNvPr>
            <p:cNvSpPr txBox="1"/>
            <p:nvPr/>
          </p:nvSpPr>
          <p:spPr>
            <a:xfrm>
              <a:off x="5674455" y="1085850"/>
              <a:ext cx="896106" cy="230832"/>
            </a:xfrm>
            <a:prstGeom prst="rect">
              <a:avLst/>
            </a:prstGeom>
            <a:noFill/>
          </p:spPr>
          <p:txBody>
            <a:bodyPr wrap="square" lIns="91440" tIns="45720" rIns="91440" bIns="45720" anchor="t">
              <a:spAutoFit/>
            </a:bodyPr>
            <a:lstStyle/>
            <a:p>
              <a:r>
                <a:rPr lang="en-US" sz="900" b="1">
                  <a:cs typeface="Arial"/>
                </a:rPr>
                <a:t>Negative</a:t>
              </a:r>
            </a:p>
          </p:txBody>
        </p:sp>
        <p:sp>
          <p:nvSpPr>
            <p:cNvPr id="49" name="TextBox 48">
              <a:extLst>
                <a:ext uri="{FF2B5EF4-FFF2-40B4-BE49-F238E27FC236}">
                  <a16:creationId xmlns:a16="http://schemas.microsoft.com/office/drawing/2014/main" id="{933B6E1D-A6BB-D950-328C-E6EFF8725BDA}"/>
                </a:ext>
              </a:extLst>
            </p:cNvPr>
            <p:cNvSpPr txBox="1"/>
            <p:nvPr/>
          </p:nvSpPr>
          <p:spPr>
            <a:xfrm>
              <a:off x="6921721" y="1085850"/>
              <a:ext cx="896106" cy="230832"/>
            </a:xfrm>
            <a:prstGeom prst="rect">
              <a:avLst/>
            </a:prstGeom>
            <a:noFill/>
          </p:spPr>
          <p:txBody>
            <a:bodyPr wrap="square" lIns="91440" tIns="45720" rIns="91440" bIns="45720" anchor="t">
              <a:spAutoFit/>
            </a:bodyPr>
            <a:lstStyle/>
            <a:p>
              <a:r>
                <a:rPr lang="en-US" sz="900" b="1">
                  <a:cs typeface="Arial"/>
                </a:rPr>
                <a:t>Positive</a:t>
              </a:r>
            </a:p>
          </p:txBody>
        </p:sp>
      </p:grpSp>
      <p:sp>
        <p:nvSpPr>
          <p:cNvPr id="53" name="TextBox 52">
            <a:extLst>
              <a:ext uri="{FF2B5EF4-FFF2-40B4-BE49-F238E27FC236}">
                <a16:creationId xmlns:a16="http://schemas.microsoft.com/office/drawing/2014/main" id="{1C9F89F7-365C-B446-4FCF-D9C1A07FC9F6}"/>
              </a:ext>
            </a:extLst>
          </p:cNvPr>
          <p:cNvSpPr txBox="1"/>
          <p:nvPr/>
        </p:nvSpPr>
        <p:spPr>
          <a:xfrm>
            <a:off x="356822" y="3615062"/>
            <a:ext cx="2539465" cy="2585323"/>
          </a:xfrm>
          <a:prstGeom prst="rect">
            <a:avLst/>
          </a:prstGeom>
          <a:noFill/>
        </p:spPr>
        <p:txBody>
          <a:bodyPr wrap="square" lIns="91440" tIns="45720" rIns="91440" bIns="45720" anchor="t">
            <a:spAutoFit/>
          </a:bodyPr>
          <a:lstStyle/>
          <a:p>
            <a:r>
              <a:rPr lang="en-US" sz="1800">
                <a:ea typeface="+mn-lt"/>
                <a:cs typeface="+mn-lt"/>
              </a:rPr>
              <a:t>Topics with </a:t>
            </a:r>
            <a:r>
              <a:rPr lang="en-US" sz="1800">
                <a:solidFill>
                  <a:srgbClr val="C00000"/>
                </a:solidFill>
                <a:ea typeface="+mn-lt"/>
                <a:cs typeface="+mn-lt"/>
              </a:rPr>
              <a:t>Negative </a:t>
            </a:r>
            <a:r>
              <a:rPr lang="en-US" sz="1800">
                <a:ea typeface="+mn-lt"/>
                <a:cs typeface="+mn-lt"/>
              </a:rPr>
              <a:t>Sentiment</a:t>
            </a:r>
            <a:endParaRPr lang="en-US" sz="1800">
              <a:cs typeface="Calibri"/>
            </a:endParaRPr>
          </a:p>
          <a:p>
            <a:pPr marL="285750" indent="-285750">
              <a:buFont typeface="Arial"/>
              <a:buChar char="•"/>
            </a:pPr>
            <a:r>
              <a:rPr lang="en-US" sz="1800">
                <a:ea typeface="+mn-lt"/>
                <a:cs typeface="+mn-lt"/>
              </a:rPr>
              <a:t>Phone Contact Information</a:t>
            </a:r>
            <a:endParaRPr lang="en-US" sz="1800">
              <a:cs typeface="Calibri" panose="020F0502020204030204"/>
            </a:endParaRPr>
          </a:p>
          <a:p>
            <a:pPr marL="285750" indent="-285750">
              <a:buFont typeface="Arial"/>
              <a:buChar char="•"/>
            </a:pPr>
            <a:r>
              <a:rPr lang="en-US" sz="1800">
                <a:ea typeface="+mn-lt"/>
                <a:cs typeface="+mn-lt"/>
              </a:rPr>
              <a:t>OneDrive access</a:t>
            </a:r>
            <a:endParaRPr lang="en-US" sz="1800">
              <a:cs typeface="Calibri" panose="020F0502020204030204"/>
            </a:endParaRPr>
          </a:p>
          <a:p>
            <a:pPr marL="285750" indent="-285750">
              <a:buFont typeface="Arial"/>
              <a:buChar char="•"/>
            </a:pPr>
            <a:r>
              <a:rPr lang="en-US" sz="1800">
                <a:ea typeface="+mn-lt"/>
                <a:cs typeface="+mn-lt"/>
              </a:rPr>
              <a:t>Intercompany Emails</a:t>
            </a:r>
            <a:endParaRPr lang="en-US" sz="1800">
              <a:cs typeface="Calibri" panose="020F0502020204030204"/>
            </a:endParaRPr>
          </a:p>
          <a:p>
            <a:pPr marL="285750" indent="-285750">
              <a:buFont typeface="Arial"/>
              <a:buChar char="•"/>
            </a:pPr>
            <a:r>
              <a:rPr lang="en-US" sz="1800">
                <a:ea typeface="+mn-lt"/>
                <a:cs typeface="+mn-lt"/>
              </a:rPr>
              <a:t>Digital Security</a:t>
            </a:r>
          </a:p>
          <a:p>
            <a:pPr marL="285750" indent="-285750">
              <a:buFont typeface="Arial"/>
              <a:buChar char="•"/>
            </a:pPr>
            <a:r>
              <a:rPr lang="en-US" sz="1800">
                <a:ea typeface="+mn-lt"/>
                <a:cs typeface="+mn-lt"/>
              </a:rPr>
              <a:t>Department Contact</a:t>
            </a:r>
            <a:endParaRPr lang="en-US" sz="1800">
              <a:cs typeface="Calibri" panose="020F0502020204030204"/>
            </a:endParaRPr>
          </a:p>
          <a:p>
            <a:endParaRPr lang="en-US" sz="1800">
              <a:ea typeface="+mn-lt"/>
              <a:cs typeface="Arial"/>
            </a:endParaRPr>
          </a:p>
        </p:txBody>
      </p:sp>
      <p:sp>
        <p:nvSpPr>
          <p:cNvPr id="5" name="Title 1">
            <a:extLst>
              <a:ext uri="{FF2B5EF4-FFF2-40B4-BE49-F238E27FC236}">
                <a16:creationId xmlns:a16="http://schemas.microsoft.com/office/drawing/2014/main" id="{CF239EDC-0ABF-3F80-7685-E7C18EBE3409}"/>
              </a:ext>
            </a:extLst>
          </p:cNvPr>
          <p:cNvSpPr>
            <a:spLocks noGrp="1"/>
          </p:cNvSpPr>
          <p:nvPr>
            <p:ph type="title"/>
          </p:nvPr>
        </p:nvSpPr>
        <p:spPr>
          <a:xfrm>
            <a:off x="386231" y="156155"/>
            <a:ext cx="8370793" cy="536972"/>
          </a:xfrm>
        </p:spPr>
        <p:txBody>
          <a:bodyPr lIns="91440" tIns="45720" rIns="91440" bIns="45720" anchor="t">
            <a:normAutofit/>
          </a:bodyPr>
          <a:lstStyle/>
          <a:p>
            <a:pPr marL="285750"/>
            <a:r>
              <a:rPr lang="en-US" sz="2400">
                <a:latin typeface="Calibri"/>
                <a:cs typeface="Arial"/>
              </a:rPr>
              <a:t>How can we improve JARVIS?</a:t>
            </a:r>
            <a:endParaRPr lang="en-US" sz="2400">
              <a:latin typeface="Calibri"/>
              <a:cs typeface="Calibri"/>
            </a:endParaRPr>
          </a:p>
        </p:txBody>
      </p:sp>
    </p:spTree>
    <p:extLst>
      <p:ext uri="{BB962C8B-B14F-4D97-AF65-F5344CB8AC3E}">
        <p14:creationId xmlns:p14="http://schemas.microsoft.com/office/powerpoint/2010/main" val="343122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wipe(left)">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wipe(left)">
                                      <p:cBhvr>
                                        <p:cTn id="15" dur="500"/>
                                        <p:tgtEl>
                                          <p:spTgt spid="15">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wipe(left)">
                                      <p:cBhvr>
                                        <p:cTn id="18" dur="500"/>
                                        <p:tgtEl>
                                          <p:spTgt spid="15">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wipe(left)">
                                      <p:cBhvr>
                                        <p:cTn id="21" dur="500"/>
                                        <p:tgtEl>
                                          <p:spTgt spid="1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3">
                                            <p:txEl>
                                              <p:pRg st="0" end="0"/>
                                            </p:txEl>
                                          </p:spTgt>
                                        </p:tgtEl>
                                        <p:attrNameLst>
                                          <p:attrName>style.visibility</p:attrName>
                                        </p:attrNameLst>
                                      </p:cBhvr>
                                      <p:to>
                                        <p:strVal val="visible"/>
                                      </p:to>
                                    </p:set>
                                    <p:animEffect transition="in" filter="wipe(left)">
                                      <p:cBhvr>
                                        <p:cTn id="26" dur="500"/>
                                        <p:tgtEl>
                                          <p:spTgt spid="5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3">
                                            <p:txEl>
                                              <p:pRg st="1" end="1"/>
                                            </p:txEl>
                                          </p:spTgt>
                                        </p:tgtEl>
                                        <p:attrNameLst>
                                          <p:attrName>style.visibility</p:attrName>
                                        </p:attrNameLst>
                                      </p:cBhvr>
                                      <p:to>
                                        <p:strVal val="visible"/>
                                      </p:to>
                                    </p:set>
                                    <p:animEffect transition="in" filter="wipe(left)">
                                      <p:cBhvr>
                                        <p:cTn id="31" dur="500"/>
                                        <p:tgtEl>
                                          <p:spTgt spid="53">
                                            <p:txEl>
                                              <p:pRg st="1" end="1"/>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3">
                                            <p:txEl>
                                              <p:pRg st="2" end="2"/>
                                            </p:txEl>
                                          </p:spTgt>
                                        </p:tgtEl>
                                        <p:attrNameLst>
                                          <p:attrName>style.visibility</p:attrName>
                                        </p:attrNameLst>
                                      </p:cBhvr>
                                      <p:to>
                                        <p:strVal val="visible"/>
                                      </p:to>
                                    </p:set>
                                    <p:animEffect transition="in" filter="wipe(left)">
                                      <p:cBhvr>
                                        <p:cTn id="34" dur="500"/>
                                        <p:tgtEl>
                                          <p:spTgt spid="53">
                                            <p:txEl>
                                              <p:pRg st="2" end="2"/>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3">
                                            <p:txEl>
                                              <p:pRg st="3" end="3"/>
                                            </p:txEl>
                                          </p:spTgt>
                                        </p:tgtEl>
                                        <p:attrNameLst>
                                          <p:attrName>style.visibility</p:attrName>
                                        </p:attrNameLst>
                                      </p:cBhvr>
                                      <p:to>
                                        <p:strVal val="visible"/>
                                      </p:to>
                                    </p:set>
                                    <p:animEffect transition="in" filter="wipe(left)">
                                      <p:cBhvr>
                                        <p:cTn id="37" dur="500"/>
                                        <p:tgtEl>
                                          <p:spTgt spid="53">
                                            <p:txEl>
                                              <p:pRg st="3" end="3"/>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3">
                                            <p:txEl>
                                              <p:pRg st="4" end="4"/>
                                            </p:txEl>
                                          </p:spTgt>
                                        </p:tgtEl>
                                        <p:attrNameLst>
                                          <p:attrName>style.visibility</p:attrName>
                                        </p:attrNameLst>
                                      </p:cBhvr>
                                      <p:to>
                                        <p:strVal val="visible"/>
                                      </p:to>
                                    </p:set>
                                    <p:animEffect transition="in" filter="wipe(left)">
                                      <p:cBhvr>
                                        <p:cTn id="40" dur="500"/>
                                        <p:tgtEl>
                                          <p:spTgt spid="53">
                                            <p:txEl>
                                              <p:pRg st="4" end="4"/>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3">
                                            <p:txEl>
                                              <p:pRg st="5" end="5"/>
                                            </p:txEl>
                                          </p:spTgt>
                                        </p:tgtEl>
                                        <p:attrNameLst>
                                          <p:attrName>style.visibility</p:attrName>
                                        </p:attrNameLst>
                                      </p:cBhvr>
                                      <p:to>
                                        <p:strVal val="visible"/>
                                      </p:to>
                                    </p:set>
                                    <p:animEffect transition="in" filter="wipe(left)">
                                      <p:cBhvr>
                                        <p:cTn id="43" dur="500"/>
                                        <p:tgtEl>
                                          <p:spTgt spid="5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5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BB470F7-C1DC-C852-0F63-C687B48F100A}"/>
              </a:ext>
            </a:extLst>
          </p:cNvPr>
          <p:cNvSpPr txBox="1"/>
          <p:nvPr/>
        </p:nvSpPr>
        <p:spPr>
          <a:xfrm>
            <a:off x="450836" y="1674674"/>
            <a:ext cx="8205752" cy="1754326"/>
          </a:xfrm>
          <a:prstGeom prst="rect">
            <a:avLst/>
          </a:prstGeom>
          <a:noFill/>
        </p:spPr>
        <p:txBody>
          <a:bodyPr wrap="square" lIns="91440" tIns="45720" rIns="91440" bIns="45720" anchor="t">
            <a:spAutoFit/>
          </a:bodyPr>
          <a:lstStyle/>
          <a:p>
            <a:pPr marL="342900" indent="-342900">
              <a:buFont typeface="Arial" panose="020B0604020202020204" pitchFamily="34" charset="0"/>
              <a:buChar char="•"/>
            </a:pPr>
            <a:r>
              <a:rPr lang="en-US" sz="1800">
                <a:ea typeface="+mn-lt"/>
                <a:cs typeface="Arial"/>
              </a:rPr>
              <a:t>PC Issues and Requests topic example</a:t>
            </a:r>
            <a:r>
              <a:rPr lang="en-US" sz="1800">
                <a:ea typeface="+mn-lt"/>
                <a:cs typeface="Calibri" panose="020F0502020204030204"/>
              </a:rPr>
              <a:t>:</a:t>
            </a:r>
            <a:endParaRPr lang="en-US" sz="1800">
              <a:cs typeface="Arial"/>
            </a:endParaRPr>
          </a:p>
          <a:p>
            <a:pPr marL="951865" lvl="1" indent="-342900">
              <a:buFont typeface="Wingdings" panose="020B0604020202020204" pitchFamily="34" charset="0"/>
              <a:buChar char="Ø"/>
            </a:pPr>
            <a:r>
              <a:rPr lang="en-US" sz="1800">
                <a:cs typeface="Arial"/>
              </a:rPr>
              <a:t>88% of comments corresponding to this topic display </a:t>
            </a:r>
            <a:r>
              <a:rPr lang="en-US" sz="1800">
                <a:solidFill>
                  <a:srgbClr val="FF0000"/>
                </a:solidFill>
                <a:cs typeface="Arial"/>
              </a:rPr>
              <a:t>negative</a:t>
            </a:r>
            <a:r>
              <a:rPr lang="en-US" sz="1800">
                <a:cs typeface="Arial"/>
              </a:rPr>
              <a:t> sentiment.</a:t>
            </a:r>
          </a:p>
          <a:p>
            <a:pPr marL="951865" lvl="1" indent="-342900">
              <a:buFont typeface="Wingdings" panose="020B0604020202020204" pitchFamily="34" charset="0"/>
              <a:buChar char="Ø"/>
            </a:pPr>
            <a:r>
              <a:rPr lang="en-US" sz="1800">
                <a:cs typeface="Calibri" panose="020F0502020204030204"/>
              </a:rPr>
              <a:t>Most helpful answers show a link or a contact form to the user input</a:t>
            </a:r>
          </a:p>
          <a:p>
            <a:pPr marL="342280" indent="-342900">
              <a:buFont typeface="Arial" panose="020B0604020202020204" pitchFamily="34" charset="0"/>
              <a:buChar char="•"/>
            </a:pPr>
            <a:r>
              <a:rPr lang="en-US" sz="1800">
                <a:cs typeface="Calibri" panose="020F0502020204030204"/>
              </a:rPr>
              <a:t>Suggestion:</a:t>
            </a:r>
          </a:p>
          <a:p>
            <a:pPr marL="951865" lvl="1" indent="-342900">
              <a:buFont typeface="Wingdings" pitchFamily="2" charset="2"/>
              <a:buChar char="Ø"/>
            </a:pPr>
            <a:r>
              <a:rPr lang="en-US" sz="1800">
                <a:cs typeface="Calibri" panose="020F0502020204030204"/>
              </a:rPr>
              <a:t>Show the link or form to contact respective department at the beginning of the answer to maximize the answer relevancy to the question like Google.</a:t>
            </a:r>
          </a:p>
        </p:txBody>
      </p:sp>
      <p:sp>
        <p:nvSpPr>
          <p:cNvPr id="4" name="TextBox 3">
            <a:extLst>
              <a:ext uri="{FF2B5EF4-FFF2-40B4-BE49-F238E27FC236}">
                <a16:creationId xmlns:a16="http://schemas.microsoft.com/office/drawing/2014/main" id="{477C9CA7-817A-04A9-EBE0-E14787DF5A9C}"/>
              </a:ext>
            </a:extLst>
          </p:cNvPr>
          <p:cNvSpPr txBox="1"/>
          <p:nvPr/>
        </p:nvSpPr>
        <p:spPr>
          <a:xfrm>
            <a:off x="425450" y="1096102"/>
            <a:ext cx="82449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alibri"/>
                <a:cs typeface="Arial"/>
              </a:rPr>
              <a:t>Topic Analysis: PC Issues and Requests (</a:t>
            </a:r>
            <a:r>
              <a:rPr lang="en-US" sz="2000" b="1" err="1">
                <a:latin typeface="Calibri"/>
                <a:cs typeface="Arial"/>
              </a:rPr>
              <a:t>QnA</a:t>
            </a:r>
            <a:r>
              <a:rPr lang="en-US" sz="2000">
                <a:latin typeface="Calibri"/>
                <a:cs typeface="Arial"/>
              </a:rPr>
              <a:t>)</a:t>
            </a:r>
            <a:endParaRPr lang="en-US" sz="2000">
              <a:cs typeface="Arial"/>
            </a:endParaRPr>
          </a:p>
        </p:txBody>
      </p:sp>
      <p:pic>
        <p:nvPicPr>
          <p:cNvPr id="3" name="Picture 5" descr="Text&#10;&#10;Description automatically generated">
            <a:extLst>
              <a:ext uri="{FF2B5EF4-FFF2-40B4-BE49-F238E27FC236}">
                <a16:creationId xmlns:a16="http://schemas.microsoft.com/office/drawing/2014/main" id="{F2BA4581-C80D-4BCB-5709-63EA1A3A8355}"/>
              </a:ext>
            </a:extLst>
          </p:cNvPr>
          <p:cNvPicPr>
            <a:picLocks noChangeAspect="1"/>
          </p:cNvPicPr>
          <p:nvPr/>
        </p:nvPicPr>
        <p:blipFill>
          <a:blip r:embed="rId2"/>
          <a:stretch>
            <a:fillRect/>
          </a:stretch>
        </p:blipFill>
        <p:spPr>
          <a:xfrm>
            <a:off x="274320" y="3534063"/>
            <a:ext cx="8604504" cy="2933024"/>
          </a:xfrm>
          <a:prstGeom prst="rect">
            <a:avLst/>
          </a:prstGeom>
        </p:spPr>
      </p:pic>
      <p:sp>
        <p:nvSpPr>
          <p:cNvPr id="2" name="Title 1">
            <a:extLst>
              <a:ext uri="{FF2B5EF4-FFF2-40B4-BE49-F238E27FC236}">
                <a16:creationId xmlns:a16="http://schemas.microsoft.com/office/drawing/2014/main" id="{A9A03D05-C4E9-B7DE-6230-322FAA9927EE}"/>
              </a:ext>
            </a:extLst>
          </p:cNvPr>
          <p:cNvSpPr>
            <a:spLocks noGrp="1"/>
          </p:cNvSpPr>
          <p:nvPr>
            <p:ph type="title"/>
          </p:nvPr>
        </p:nvSpPr>
        <p:spPr>
          <a:xfrm>
            <a:off x="386231" y="156155"/>
            <a:ext cx="8370793" cy="536972"/>
          </a:xfrm>
        </p:spPr>
        <p:txBody>
          <a:bodyPr lIns="91440" tIns="45720" rIns="91440" bIns="45720" anchor="t">
            <a:normAutofit/>
          </a:bodyPr>
          <a:lstStyle/>
          <a:p>
            <a:pPr marL="285750"/>
            <a:r>
              <a:rPr lang="en-US" sz="2400">
                <a:latin typeface="Calibri"/>
                <a:cs typeface="Arial"/>
              </a:rPr>
              <a:t>How can we improve JARVIS?</a:t>
            </a:r>
            <a:endParaRPr lang="en-US" sz="2400">
              <a:latin typeface="Calibri"/>
              <a:cs typeface="Calibri"/>
            </a:endParaRPr>
          </a:p>
        </p:txBody>
      </p:sp>
    </p:spTree>
    <p:extLst>
      <p:ext uri="{BB962C8B-B14F-4D97-AF65-F5344CB8AC3E}">
        <p14:creationId xmlns:p14="http://schemas.microsoft.com/office/powerpoint/2010/main" val="180850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wipe(left)">
                                      <p:cBhvr>
                                        <p:cTn id="12" dur="500"/>
                                        <p:tgtEl>
                                          <p:spTgt spid="15">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wipe(left)">
                                      <p:cBhvr>
                                        <p:cTn id="15" dur="500"/>
                                        <p:tgtEl>
                                          <p:spTgt spid="15">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
                                            <p:txEl>
                                              <p:pRg st="2" end="2"/>
                                            </p:txEl>
                                          </p:spTgt>
                                        </p:tgtEl>
                                        <p:attrNameLst>
                                          <p:attrName>style.visibility</p:attrName>
                                        </p:attrNameLst>
                                      </p:cBhvr>
                                      <p:to>
                                        <p:strVal val="visible"/>
                                      </p:to>
                                    </p:set>
                                    <p:animEffect transition="in" filter="wipe(left)">
                                      <p:cBhvr>
                                        <p:cTn id="18" dur="500"/>
                                        <p:tgtEl>
                                          <p:spTgt spid="1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animEffect transition="in" filter="wipe(left)">
                                      <p:cBhvr>
                                        <p:cTn id="23" dur="500"/>
                                        <p:tgtEl>
                                          <p:spTgt spid="15">
                                            <p:txEl>
                                              <p:pRg st="3" end="3"/>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5">
                                            <p:txEl>
                                              <p:pRg st="4" end="4"/>
                                            </p:txEl>
                                          </p:spTgt>
                                        </p:tgtEl>
                                        <p:attrNameLst>
                                          <p:attrName>style.visibility</p:attrName>
                                        </p:attrNameLst>
                                      </p:cBhvr>
                                      <p:to>
                                        <p:strVal val="visible"/>
                                      </p:to>
                                    </p:set>
                                    <p:animEffect transition="in" filter="wipe(left)">
                                      <p:cBhvr>
                                        <p:cTn id="26"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7499-4BA3-0315-B461-6E495F8CC69F}"/>
              </a:ext>
            </a:extLst>
          </p:cNvPr>
          <p:cNvSpPr>
            <a:spLocks noGrp="1"/>
          </p:cNvSpPr>
          <p:nvPr>
            <p:ph type="title"/>
          </p:nvPr>
        </p:nvSpPr>
        <p:spPr>
          <a:xfrm>
            <a:off x="628650" y="2931914"/>
            <a:ext cx="7886700" cy="994172"/>
          </a:xfrm>
        </p:spPr>
        <p:txBody>
          <a:bodyPr/>
          <a:lstStyle/>
          <a:p>
            <a:pPr algn="ctr"/>
            <a:r>
              <a:rPr lang="en-US"/>
              <a:t>Recap …</a:t>
            </a:r>
          </a:p>
        </p:txBody>
      </p:sp>
    </p:spTree>
    <p:extLst>
      <p:ext uri="{BB962C8B-B14F-4D97-AF65-F5344CB8AC3E}">
        <p14:creationId xmlns:p14="http://schemas.microsoft.com/office/powerpoint/2010/main" val="117003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BB470F7-C1DC-C852-0F63-C687B48F100A}"/>
              </a:ext>
            </a:extLst>
          </p:cNvPr>
          <p:cNvSpPr txBox="1"/>
          <p:nvPr/>
        </p:nvSpPr>
        <p:spPr>
          <a:xfrm>
            <a:off x="548639" y="1328028"/>
            <a:ext cx="8244989" cy="1477328"/>
          </a:xfrm>
          <a:prstGeom prst="rect">
            <a:avLst/>
          </a:prstGeom>
          <a:noFill/>
        </p:spPr>
        <p:txBody>
          <a:bodyPr wrap="square" lIns="91440" tIns="45720" rIns="91440" bIns="45720" anchor="t">
            <a:spAutoFit/>
          </a:bodyPr>
          <a:lstStyle/>
          <a:p>
            <a:pPr marL="342900" indent="-342900">
              <a:buFont typeface="Arial"/>
              <a:buChar char="•"/>
            </a:pPr>
            <a:r>
              <a:rPr lang="en-US" sz="1800">
                <a:ea typeface="+mn-lt"/>
                <a:cs typeface="Arial"/>
              </a:rPr>
              <a:t>Compliance:</a:t>
            </a:r>
            <a:endParaRPr lang="en-US" sz="1800">
              <a:cs typeface="Arial"/>
            </a:endParaRPr>
          </a:p>
          <a:p>
            <a:pPr marL="951865" lvl="1" indent="-342900">
              <a:buFont typeface="Wingdings"/>
              <a:buChar char="Ø"/>
            </a:pPr>
            <a:r>
              <a:rPr lang="en-US" sz="1800">
                <a:cs typeface="Arial"/>
              </a:rPr>
              <a:t>Questions are being answered but users are not always finding the answer helpful.</a:t>
            </a:r>
          </a:p>
          <a:p>
            <a:pPr marL="342280" indent="-342900">
              <a:buFont typeface="Arial" panose="020B0604020202020204" pitchFamily="34" charset="0"/>
              <a:buChar char="•"/>
            </a:pPr>
            <a:r>
              <a:rPr lang="en-US" sz="1800">
                <a:cs typeface="Arial"/>
              </a:rPr>
              <a:t>Suggestion: </a:t>
            </a:r>
          </a:p>
          <a:p>
            <a:pPr marL="951865" lvl="1" indent="-342900">
              <a:buFont typeface="Wingdings" pitchFamily="2" charset="2"/>
              <a:buChar char="Ø"/>
            </a:pPr>
            <a:r>
              <a:rPr lang="en-US" sz="1800">
                <a:cs typeface="Arial"/>
              </a:rPr>
              <a:t>Intent classification needs to be improved for better answers</a:t>
            </a:r>
          </a:p>
        </p:txBody>
      </p:sp>
      <p:sp>
        <p:nvSpPr>
          <p:cNvPr id="4" name="TextBox 3">
            <a:extLst>
              <a:ext uri="{FF2B5EF4-FFF2-40B4-BE49-F238E27FC236}">
                <a16:creationId xmlns:a16="http://schemas.microsoft.com/office/drawing/2014/main" id="{477C9CA7-817A-04A9-EBE0-E14787DF5A9C}"/>
              </a:ext>
            </a:extLst>
          </p:cNvPr>
          <p:cNvSpPr txBox="1"/>
          <p:nvPr/>
        </p:nvSpPr>
        <p:spPr>
          <a:xfrm>
            <a:off x="425450" y="917974"/>
            <a:ext cx="82449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alibri"/>
                <a:cs typeface="Arial"/>
              </a:rPr>
              <a:t>Topic Analysis: Compliance (</a:t>
            </a:r>
            <a:r>
              <a:rPr lang="en-US" sz="2000" b="1" err="1">
                <a:latin typeface="Calibri"/>
                <a:cs typeface="Arial"/>
              </a:rPr>
              <a:t>QnA</a:t>
            </a:r>
            <a:r>
              <a:rPr lang="en-US" sz="2000">
                <a:latin typeface="Calibri"/>
                <a:cs typeface="Arial"/>
              </a:rPr>
              <a:t>)</a:t>
            </a:r>
            <a:endParaRPr lang="en-US" sz="2000">
              <a:cs typeface="Arial"/>
            </a:endParaRPr>
          </a:p>
        </p:txBody>
      </p:sp>
      <p:pic>
        <p:nvPicPr>
          <p:cNvPr id="2" name="Picture 4" descr="Graphical user interface, text&#10;&#10;Description automatically generated">
            <a:extLst>
              <a:ext uri="{FF2B5EF4-FFF2-40B4-BE49-F238E27FC236}">
                <a16:creationId xmlns:a16="http://schemas.microsoft.com/office/drawing/2014/main" id="{C4E31FC1-9F29-7E7A-ADC3-832630EE5059}"/>
              </a:ext>
            </a:extLst>
          </p:cNvPr>
          <p:cNvPicPr>
            <a:picLocks noChangeAspect="1"/>
          </p:cNvPicPr>
          <p:nvPr/>
        </p:nvPicPr>
        <p:blipFill>
          <a:blip r:embed="rId2"/>
          <a:stretch>
            <a:fillRect/>
          </a:stretch>
        </p:blipFill>
        <p:spPr>
          <a:xfrm>
            <a:off x="548640" y="2933494"/>
            <a:ext cx="8202168" cy="3768351"/>
          </a:xfrm>
          <a:prstGeom prst="rect">
            <a:avLst/>
          </a:prstGeom>
        </p:spPr>
      </p:pic>
      <p:sp>
        <p:nvSpPr>
          <p:cNvPr id="3" name="Title 1">
            <a:extLst>
              <a:ext uri="{FF2B5EF4-FFF2-40B4-BE49-F238E27FC236}">
                <a16:creationId xmlns:a16="http://schemas.microsoft.com/office/drawing/2014/main" id="{D4740209-ACFF-8286-CD53-FFDECB6DEF97}"/>
              </a:ext>
            </a:extLst>
          </p:cNvPr>
          <p:cNvSpPr>
            <a:spLocks noGrp="1"/>
          </p:cNvSpPr>
          <p:nvPr>
            <p:ph type="title"/>
          </p:nvPr>
        </p:nvSpPr>
        <p:spPr>
          <a:xfrm>
            <a:off x="386231" y="156155"/>
            <a:ext cx="8370793" cy="536972"/>
          </a:xfrm>
        </p:spPr>
        <p:txBody>
          <a:bodyPr lIns="91440" tIns="45720" rIns="91440" bIns="45720" anchor="t">
            <a:normAutofit/>
          </a:bodyPr>
          <a:lstStyle/>
          <a:p>
            <a:pPr marL="285750"/>
            <a:r>
              <a:rPr lang="en-US" sz="2400">
                <a:latin typeface="Calibri"/>
                <a:cs typeface="Arial"/>
              </a:rPr>
              <a:t>How can we improve JARVIS?</a:t>
            </a:r>
            <a:endParaRPr lang="en-US" sz="2400">
              <a:latin typeface="Calibri"/>
              <a:cs typeface="Calibri"/>
            </a:endParaRPr>
          </a:p>
        </p:txBody>
      </p:sp>
    </p:spTree>
    <p:extLst>
      <p:ext uri="{BB962C8B-B14F-4D97-AF65-F5344CB8AC3E}">
        <p14:creationId xmlns:p14="http://schemas.microsoft.com/office/powerpoint/2010/main" val="319354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wipe(left)">
                                      <p:cBhvr>
                                        <p:cTn id="12" dur="500"/>
                                        <p:tgtEl>
                                          <p:spTgt spid="15">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wipe(left)">
                                      <p:cBhvr>
                                        <p:cTn id="15" dur="500"/>
                                        <p:tgtEl>
                                          <p:spTgt spid="1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xEl>
                                              <p:pRg st="2" end="2"/>
                                            </p:txEl>
                                          </p:spTgt>
                                        </p:tgtEl>
                                        <p:attrNameLst>
                                          <p:attrName>style.visibility</p:attrName>
                                        </p:attrNameLst>
                                      </p:cBhvr>
                                      <p:to>
                                        <p:strVal val="visible"/>
                                      </p:to>
                                    </p:set>
                                    <p:animEffect transition="in" filter="wipe(left)">
                                      <p:cBhvr>
                                        <p:cTn id="20" dur="500"/>
                                        <p:tgtEl>
                                          <p:spTgt spid="15">
                                            <p:txEl>
                                              <p:pRg st="2" end="2"/>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animEffect transition="in" filter="wipe(left)">
                                      <p:cBhvr>
                                        <p:cTn id="23"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BB470F7-C1DC-C852-0F63-C687B48F100A}"/>
              </a:ext>
            </a:extLst>
          </p:cNvPr>
          <p:cNvSpPr txBox="1"/>
          <p:nvPr/>
        </p:nvSpPr>
        <p:spPr>
          <a:xfrm>
            <a:off x="603504" y="1488837"/>
            <a:ext cx="3441728" cy="369332"/>
          </a:xfrm>
          <a:prstGeom prst="rect">
            <a:avLst/>
          </a:prstGeom>
          <a:noFill/>
        </p:spPr>
        <p:txBody>
          <a:bodyPr wrap="square" lIns="91440" tIns="45720" rIns="91440" bIns="45720" anchor="t">
            <a:spAutoFit/>
          </a:bodyPr>
          <a:lstStyle/>
          <a:p>
            <a:pPr marL="342900" indent="-342900">
              <a:buFont typeface="Arial" panose="020F0502020204030204"/>
              <a:buChar char="•"/>
            </a:pPr>
            <a:r>
              <a:rPr lang="en-US" sz="1800">
                <a:latin typeface="Calibri"/>
                <a:cs typeface="Arial"/>
              </a:rPr>
              <a:t>Phone Contact</a:t>
            </a:r>
            <a:endParaRPr lang="en-US" sz="1800">
              <a:ea typeface="+mn-lt"/>
              <a:cs typeface="Arial"/>
            </a:endParaRPr>
          </a:p>
        </p:txBody>
      </p:sp>
      <p:sp>
        <p:nvSpPr>
          <p:cNvPr id="4" name="TextBox 3">
            <a:extLst>
              <a:ext uri="{FF2B5EF4-FFF2-40B4-BE49-F238E27FC236}">
                <a16:creationId xmlns:a16="http://schemas.microsoft.com/office/drawing/2014/main" id="{477C9CA7-817A-04A9-EBE0-E14787DF5A9C}"/>
              </a:ext>
            </a:extLst>
          </p:cNvPr>
          <p:cNvSpPr txBox="1"/>
          <p:nvPr/>
        </p:nvSpPr>
        <p:spPr>
          <a:xfrm>
            <a:off x="425450" y="1062455"/>
            <a:ext cx="82449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alibri"/>
                <a:cs typeface="Arial"/>
              </a:rPr>
              <a:t>Topic Analysis: Phone Contact vs. Help Desk Information (</a:t>
            </a:r>
            <a:r>
              <a:rPr lang="en-US" sz="2000" b="1" err="1">
                <a:latin typeface="Calibri"/>
                <a:cs typeface="Arial"/>
              </a:rPr>
              <a:t>QnA</a:t>
            </a:r>
            <a:r>
              <a:rPr lang="en-US" sz="2000">
                <a:latin typeface="Calibri"/>
                <a:cs typeface="Arial"/>
              </a:rPr>
              <a:t>)</a:t>
            </a:r>
            <a:endParaRPr lang="en-US" sz="2000">
              <a:cs typeface="Arial"/>
            </a:endParaRPr>
          </a:p>
        </p:txBody>
      </p:sp>
      <p:pic>
        <p:nvPicPr>
          <p:cNvPr id="2" name="Picture 4" descr="Text, table&#10;&#10;Description automatically generated">
            <a:extLst>
              <a:ext uri="{FF2B5EF4-FFF2-40B4-BE49-F238E27FC236}">
                <a16:creationId xmlns:a16="http://schemas.microsoft.com/office/drawing/2014/main" id="{461D303F-4D5C-F82C-EEB1-5613A81B6773}"/>
              </a:ext>
            </a:extLst>
          </p:cNvPr>
          <p:cNvPicPr>
            <a:picLocks noChangeAspect="1"/>
          </p:cNvPicPr>
          <p:nvPr/>
        </p:nvPicPr>
        <p:blipFill>
          <a:blip r:embed="rId2"/>
          <a:stretch>
            <a:fillRect/>
          </a:stretch>
        </p:blipFill>
        <p:spPr>
          <a:xfrm>
            <a:off x="579448" y="1884441"/>
            <a:ext cx="7936992" cy="2470281"/>
          </a:xfrm>
          <a:prstGeom prst="rect">
            <a:avLst/>
          </a:prstGeom>
        </p:spPr>
      </p:pic>
      <p:pic>
        <p:nvPicPr>
          <p:cNvPr id="5" name="Picture 5" descr="Text&#10;&#10;Description automatically generated">
            <a:extLst>
              <a:ext uri="{FF2B5EF4-FFF2-40B4-BE49-F238E27FC236}">
                <a16:creationId xmlns:a16="http://schemas.microsoft.com/office/drawing/2014/main" id="{B3BB8369-7331-7AA6-1B4A-CB5CAF88974D}"/>
              </a:ext>
            </a:extLst>
          </p:cNvPr>
          <p:cNvPicPr>
            <a:picLocks noChangeAspect="1"/>
          </p:cNvPicPr>
          <p:nvPr/>
        </p:nvPicPr>
        <p:blipFill>
          <a:blip r:embed="rId3"/>
          <a:stretch>
            <a:fillRect/>
          </a:stretch>
        </p:blipFill>
        <p:spPr>
          <a:xfrm>
            <a:off x="603504" y="4750326"/>
            <a:ext cx="7936992" cy="955174"/>
          </a:xfrm>
          <a:prstGeom prst="rect">
            <a:avLst/>
          </a:prstGeom>
        </p:spPr>
      </p:pic>
      <p:sp>
        <p:nvSpPr>
          <p:cNvPr id="7" name="TextBox 6">
            <a:extLst>
              <a:ext uri="{FF2B5EF4-FFF2-40B4-BE49-F238E27FC236}">
                <a16:creationId xmlns:a16="http://schemas.microsoft.com/office/drawing/2014/main" id="{E1D66FFF-F4CC-8717-1FDE-1DED21DFE7C4}"/>
              </a:ext>
            </a:extLst>
          </p:cNvPr>
          <p:cNvSpPr txBox="1"/>
          <p:nvPr/>
        </p:nvSpPr>
        <p:spPr>
          <a:xfrm>
            <a:off x="548372" y="4354722"/>
            <a:ext cx="4593872" cy="369332"/>
          </a:xfrm>
          <a:prstGeom prst="rect">
            <a:avLst/>
          </a:prstGeom>
          <a:noFill/>
        </p:spPr>
        <p:txBody>
          <a:bodyPr wrap="square" lIns="91440" tIns="45720" rIns="91440" bIns="45720" anchor="t">
            <a:spAutoFit/>
          </a:bodyPr>
          <a:lstStyle/>
          <a:p>
            <a:pPr marL="342900" indent="-342900">
              <a:buFont typeface="Arial"/>
              <a:buChar char="•"/>
            </a:pPr>
            <a:r>
              <a:rPr lang="en-US" sz="1800">
                <a:latin typeface="Calibri"/>
                <a:cs typeface="Arial"/>
              </a:rPr>
              <a:t>Help Desk Information</a:t>
            </a:r>
            <a:endParaRPr lang="en-US" sz="1800">
              <a:ea typeface="+mn-lt"/>
              <a:cs typeface="Arial"/>
            </a:endParaRPr>
          </a:p>
        </p:txBody>
      </p:sp>
      <p:sp>
        <p:nvSpPr>
          <p:cNvPr id="9" name="TextBox 8">
            <a:extLst>
              <a:ext uri="{FF2B5EF4-FFF2-40B4-BE49-F238E27FC236}">
                <a16:creationId xmlns:a16="http://schemas.microsoft.com/office/drawing/2014/main" id="{5CCE2FCD-9B60-A55D-228D-613B0A62508A}"/>
              </a:ext>
            </a:extLst>
          </p:cNvPr>
          <p:cNvSpPr txBox="1"/>
          <p:nvPr/>
        </p:nvSpPr>
        <p:spPr>
          <a:xfrm>
            <a:off x="603504" y="5731772"/>
            <a:ext cx="7936992" cy="923330"/>
          </a:xfrm>
          <a:prstGeom prst="rect">
            <a:avLst/>
          </a:prstGeom>
          <a:noFill/>
        </p:spPr>
        <p:txBody>
          <a:bodyPr wrap="square" lIns="91440" tIns="45720" rIns="91440" bIns="45720" anchor="t">
            <a:spAutoFit/>
          </a:bodyPr>
          <a:lstStyle/>
          <a:p>
            <a:pPr marL="342900" indent="-342900">
              <a:buFont typeface="Arial" panose="020F0502020204030204"/>
              <a:buChar char="•"/>
            </a:pPr>
            <a:r>
              <a:rPr lang="en-US" sz="1800">
                <a:latin typeface="Calibri"/>
                <a:cs typeface="Arial"/>
              </a:rPr>
              <a:t>Actionable Solutions:</a:t>
            </a:r>
            <a:endParaRPr lang="en-US"/>
          </a:p>
          <a:p>
            <a:pPr marL="951865" lvl="1" indent="-342900">
              <a:buFont typeface="Wingdings"/>
              <a:buChar char="Ø"/>
            </a:pPr>
            <a:r>
              <a:rPr lang="en-US" sz="1800" err="1">
                <a:ea typeface="+mn-lt"/>
                <a:cs typeface="Arial"/>
              </a:rPr>
              <a:t>SpaCy</a:t>
            </a:r>
            <a:r>
              <a:rPr lang="en-US" sz="1800">
                <a:ea typeface="+mn-lt"/>
                <a:cs typeface="Arial"/>
              </a:rPr>
              <a:t>[2] could be used with a dictionary of Employees and their phone numbers to match employee-specific phone contact queries.</a:t>
            </a:r>
          </a:p>
        </p:txBody>
      </p:sp>
      <p:sp>
        <p:nvSpPr>
          <p:cNvPr id="3" name="Title 1">
            <a:extLst>
              <a:ext uri="{FF2B5EF4-FFF2-40B4-BE49-F238E27FC236}">
                <a16:creationId xmlns:a16="http://schemas.microsoft.com/office/drawing/2014/main" id="{5C1C442B-220D-1886-32E6-B63D5011C173}"/>
              </a:ext>
            </a:extLst>
          </p:cNvPr>
          <p:cNvSpPr>
            <a:spLocks noGrp="1"/>
          </p:cNvSpPr>
          <p:nvPr>
            <p:ph type="title"/>
          </p:nvPr>
        </p:nvSpPr>
        <p:spPr>
          <a:xfrm>
            <a:off x="386231" y="156155"/>
            <a:ext cx="8370793" cy="536972"/>
          </a:xfrm>
        </p:spPr>
        <p:txBody>
          <a:bodyPr lIns="91440" tIns="45720" rIns="91440" bIns="45720" anchor="t">
            <a:normAutofit/>
          </a:bodyPr>
          <a:lstStyle/>
          <a:p>
            <a:pPr marL="285750"/>
            <a:r>
              <a:rPr lang="en-US" sz="2400">
                <a:latin typeface="Calibri"/>
                <a:cs typeface="Arial"/>
              </a:rPr>
              <a:t>How can we improve JARVIS?</a:t>
            </a:r>
            <a:endParaRPr lang="en-US" sz="2400">
              <a:latin typeface="Calibri"/>
              <a:cs typeface="Calibri"/>
            </a:endParaRPr>
          </a:p>
        </p:txBody>
      </p:sp>
    </p:spTree>
    <p:extLst>
      <p:ext uri="{BB962C8B-B14F-4D97-AF65-F5344CB8AC3E}">
        <p14:creationId xmlns:p14="http://schemas.microsoft.com/office/powerpoint/2010/main" val="24058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wipe(left)">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left)">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wipe(left)">
                                      <p:cBhvr>
                                        <p:cTn id="27" dur="500"/>
                                        <p:tgtEl>
                                          <p:spTgt spid="9">
                                            <p:txEl>
                                              <p:pRg st="0" end="0"/>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animEffect transition="in" filter="wipe(left)">
                                      <p:cBhvr>
                                        <p:cTn id="30"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7" grpId="0" build="p"/>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BB470F7-C1DC-C852-0F63-C687B48F100A}"/>
              </a:ext>
            </a:extLst>
          </p:cNvPr>
          <p:cNvSpPr txBox="1"/>
          <p:nvPr/>
        </p:nvSpPr>
        <p:spPr>
          <a:xfrm>
            <a:off x="450836" y="2095301"/>
            <a:ext cx="8242328" cy="3600986"/>
          </a:xfrm>
          <a:prstGeom prst="rect">
            <a:avLst/>
          </a:prstGeom>
          <a:noFill/>
        </p:spPr>
        <p:txBody>
          <a:bodyPr wrap="square" lIns="91440" tIns="45720" rIns="91440" bIns="45720" anchor="t">
            <a:spAutoFit/>
          </a:bodyPr>
          <a:lstStyle/>
          <a:p>
            <a:pPr marL="342900" indent="-342900">
              <a:spcAft>
                <a:spcPts val="400"/>
              </a:spcAft>
              <a:buAutoNum type="arabicPeriod"/>
            </a:pPr>
            <a:r>
              <a:rPr lang="en-US" sz="1800">
                <a:cs typeface="Arial"/>
              </a:rPr>
              <a:t>Why to improve </a:t>
            </a:r>
            <a:r>
              <a:rPr lang="en-US" sz="1800" err="1">
                <a:cs typeface="Arial"/>
              </a:rPr>
              <a:t>QnA</a:t>
            </a:r>
            <a:r>
              <a:rPr lang="en-US" sz="1800">
                <a:cs typeface="Arial"/>
              </a:rPr>
              <a:t> over LUIS: </a:t>
            </a:r>
          </a:p>
          <a:p>
            <a:pPr marL="952485" lvl="1" indent="-342900">
              <a:spcAft>
                <a:spcPts val="400"/>
              </a:spcAft>
              <a:buFont typeface="Wingdings" pitchFamily="2" charset="2"/>
              <a:buChar char="Ø"/>
            </a:pPr>
            <a:r>
              <a:rPr lang="en-US" sz="1800">
                <a:cs typeface="Arial"/>
              </a:rPr>
              <a:t>Mitigate repeated questions which directly reduces the users' times for finding the right answers.</a:t>
            </a:r>
            <a:endParaRPr lang="en-US" sz="1800">
              <a:cs typeface="Calibri" panose="020F0502020204030204"/>
            </a:endParaRPr>
          </a:p>
          <a:p>
            <a:pPr marL="342900" indent="-342900">
              <a:spcAft>
                <a:spcPts val="400"/>
              </a:spcAft>
              <a:buAutoNum type="arabicPeriod"/>
            </a:pPr>
            <a:r>
              <a:rPr lang="en-US" sz="1800">
                <a:latin typeface="Calibri"/>
                <a:cs typeface="Arial"/>
              </a:rPr>
              <a:t>LUIS is good in responding to:</a:t>
            </a:r>
          </a:p>
          <a:p>
            <a:pPr marL="951865" lvl="1" indent="-342900">
              <a:spcAft>
                <a:spcPts val="400"/>
              </a:spcAft>
              <a:buFont typeface="Wingdings"/>
              <a:buChar char="Ø"/>
            </a:pPr>
            <a:r>
              <a:rPr lang="en-US" sz="1800">
                <a:latin typeface="Calibri"/>
                <a:cs typeface="Arial"/>
              </a:rPr>
              <a:t>Employee Info</a:t>
            </a:r>
            <a:endParaRPr lang="en-US" sz="1800">
              <a:latin typeface="Calibri"/>
              <a:cs typeface="Calibri" panose="020F0502020204030204"/>
            </a:endParaRPr>
          </a:p>
          <a:p>
            <a:pPr marL="951865" lvl="1" indent="-342900">
              <a:spcAft>
                <a:spcPts val="400"/>
              </a:spcAft>
              <a:buFont typeface="Wingdings"/>
              <a:buChar char="Ø"/>
            </a:pPr>
            <a:r>
              <a:rPr lang="en-US" sz="1800">
                <a:latin typeface="Calibri"/>
                <a:cs typeface="Arial"/>
              </a:rPr>
              <a:t>Installation Issues</a:t>
            </a:r>
            <a:endParaRPr lang="en-US" sz="1800">
              <a:latin typeface="Calibri"/>
              <a:cs typeface="Calibri"/>
            </a:endParaRPr>
          </a:p>
          <a:p>
            <a:pPr marL="342900" indent="-342900">
              <a:spcAft>
                <a:spcPts val="400"/>
              </a:spcAft>
              <a:buFontTx/>
              <a:buAutoNum type="arabicPeriod"/>
            </a:pPr>
            <a:r>
              <a:rPr lang="en-US" sz="1800">
                <a:latin typeface="Calibri"/>
                <a:cs typeface="Arial"/>
              </a:rPr>
              <a:t>LUIS can be improved on:</a:t>
            </a:r>
          </a:p>
          <a:p>
            <a:pPr marL="951865" lvl="1" indent="-342900">
              <a:spcAft>
                <a:spcPts val="400"/>
              </a:spcAft>
              <a:buFont typeface="Wingdings"/>
              <a:buChar char="Ø"/>
            </a:pPr>
            <a:r>
              <a:rPr lang="en-US" sz="1800">
                <a:latin typeface="Calibri"/>
                <a:cs typeface="Arial"/>
              </a:rPr>
              <a:t>Specific Errors</a:t>
            </a:r>
          </a:p>
          <a:p>
            <a:pPr marL="951865" lvl="1" indent="-342900">
              <a:spcAft>
                <a:spcPts val="400"/>
              </a:spcAft>
              <a:buFont typeface="Wingdings"/>
              <a:buChar char="Ø"/>
            </a:pPr>
            <a:r>
              <a:rPr lang="en-US" sz="1800">
                <a:latin typeface="Calibri"/>
                <a:cs typeface="Arial"/>
              </a:rPr>
              <a:t>Uninstallation </a:t>
            </a:r>
            <a:endParaRPr lang="en-US" sz="1800">
              <a:latin typeface="Calibri"/>
              <a:cs typeface="Calibri" panose="020F0502020204030204"/>
            </a:endParaRPr>
          </a:p>
          <a:p>
            <a:pPr marL="951865" lvl="1" indent="-342900">
              <a:spcAft>
                <a:spcPts val="400"/>
              </a:spcAft>
              <a:buFont typeface="Wingdings"/>
              <a:buChar char="Ø"/>
            </a:pPr>
            <a:r>
              <a:rPr lang="en-US" sz="1800">
                <a:latin typeface="Calibri"/>
                <a:cs typeface="Arial"/>
              </a:rPr>
              <a:t>Access Issues</a:t>
            </a:r>
          </a:p>
          <a:p>
            <a:pPr marL="342280" indent="-342900">
              <a:spcAft>
                <a:spcPts val="400"/>
              </a:spcAft>
              <a:buFont typeface="+mj-lt"/>
              <a:buAutoNum type="arabicPeriod"/>
            </a:pPr>
            <a:r>
              <a:rPr lang="en-US" sz="1800">
                <a:cs typeface="Arial"/>
              </a:rPr>
              <a:t>In future, we can improve LUIS for specific errors in Technology and People plugins.</a:t>
            </a:r>
            <a:endParaRPr lang="en-US" sz="1800">
              <a:ea typeface="+mn-lt"/>
              <a:cs typeface="+mn-lt"/>
            </a:endParaRPr>
          </a:p>
        </p:txBody>
      </p:sp>
      <p:sp>
        <p:nvSpPr>
          <p:cNvPr id="4" name="TextBox 3">
            <a:extLst>
              <a:ext uri="{FF2B5EF4-FFF2-40B4-BE49-F238E27FC236}">
                <a16:creationId xmlns:a16="http://schemas.microsoft.com/office/drawing/2014/main" id="{477C9CA7-817A-04A9-EBE0-E14787DF5A9C}"/>
              </a:ext>
            </a:extLst>
          </p:cNvPr>
          <p:cNvSpPr txBox="1"/>
          <p:nvPr/>
        </p:nvSpPr>
        <p:spPr>
          <a:xfrm>
            <a:off x="425450" y="202898"/>
            <a:ext cx="8244989" cy="4735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cs typeface="Arial"/>
              </a:rPr>
              <a:t>Summary</a:t>
            </a:r>
            <a:endParaRPr lang="en-US" b="1">
              <a:latin typeface="Calibri"/>
              <a:cs typeface="Calibri"/>
            </a:endParaRPr>
          </a:p>
        </p:txBody>
      </p:sp>
    </p:spTree>
    <p:extLst>
      <p:ext uri="{BB962C8B-B14F-4D97-AF65-F5344CB8AC3E}">
        <p14:creationId xmlns:p14="http://schemas.microsoft.com/office/powerpoint/2010/main" val="280816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wipe(left)">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wipe(left)">
                                      <p:cBhvr>
                                        <p:cTn id="15" dur="500"/>
                                        <p:tgtEl>
                                          <p:spTgt spid="15">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wipe(left)">
                                      <p:cBhvr>
                                        <p:cTn id="18" dur="500"/>
                                        <p:tgtEl>
                                          <p:spTgt spid="15">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wipe(left)">
                                      <p:cBhvr>
                                        <p:cTn id="21" dur="500"/>
                                        <p:tgtEl>
                                          <p:spTgt spid="1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5">
                                            <p:txEl>
                                              <p:pRg st="5" end="5"/>
                                            </p:txEl>
                                          </p:spTgt>
                                        </p:tgtEl>
                                        <p:attrNameLst>
                                          <p:attrName>style.visibility</p:attrName>
                                        </p:attrNameLst>
                                      </p:cBhvr>
                                      <p:to>
                                        <p:strVal val="visible"/>
                                      </p:to>
                                    </p:set>
                                    <p:animEffect transition="in" filter="wipe(left)">
                                      <p:cBhvr>
                                        <p:cTn id="26" dur="500"/>
                                        <p:tgtEl>
                                          <p:spTgt spid="15">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5">
                                            <p:txEl>
                                              <p:pRg st="6" end="6"/>
                                            </p:txEl>
                                          </p:spTgt>
                                        </p:tgtEl>
                                        <p:attrNameLst>
                                          <p:attrName>style.visibility</p:attrName>
                                        </p:attrNameLst>
                                      </p:cBhvr>
                                      <p:to>
                                        <p:strVal val="visible"/>
                                      </p:to>
                                    </p:set>
                                    <p:animEffect transition="in" filter="wipe(left)">
                                      <p:cBhvr>
                                        <p:cTn id="29" dur="500"/>
                                        <p:tgtEl>
                                          <p:spTgt spid="15">
                                            <p:txEl>
                                              <p:pRg st="6" end="6"/>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5">
                                            <p:txEl>
                                              <p:pRg st="7" end="7"/>
                                            </p:txEl>
                                          </p:spTgt>
                                        </p:tgtEl>
                                        <p:attrNameLst>
                                          <p:attrName>style.visibility</p:attrName>
                                        </p:attrNameLst>
                                      </p:cBhvr>
                                      <p:to>
                                        <p:strVal val="visible"/>
                                      </p:to>
                                    </p:set>
                                    <p:animEffect transition="in" filter="wipe(left)">
                                      <p:cBhvr>
                                        <p:cTn id="32" dur="500"/>
                                        <p:tgtEl>
                                          <p:spTgt spid="15">
                                            <p:txEl>
                                              <p:pRg st="7" end="7"/>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5">
                                            <p:txEl>
                                              <p:pRg st="8" end="8"/>
                                            </p:txEl>
                                          </p:spTgt>
                                        </p:tgtEl>
                                        <p:attrNameLst>
                                          <p:attrName>style.visibility</p:attrName>
                                        </p:attrNameLst>
                                      </p:cBhvr>
                                      <p:to>
                                        <p:strVal val="visible"/>
                                      </p:to>
                                    </p:set>
                                    <p:animEffect transition="in" filter="wipe(left)">
                                      <p:cBhvr>
                                        <p:cTn id="35" dur="500"/>
                                        <p:tgtEl>
                                          <p:spTgt spid="15">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5">
                                            <p:txEl>
                                              <p:pRg st="9" end="9"/>
                                            </p:txEl>
                                          </p:spTgt>
                                        </p:tgtEl>
                                        <p:attrNameLst>
                                          <p:attrName>style.visibility</p:attrName>
                                        </p:attrNameLst>
                                      </p:cBhvr>
                                      <p:to>
                                        <p:strVal val="visible"/>
                                      </p:to>
                                    </p:set>
                                    <p:animEffect transition="in" filter="wipe(left)">
                                      <p:cBhvr>
                                        <p:cTn id="40" dur="500"/>
                                        <p:tgtEl>
                                          <p:spTgt spid="1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BB470F7-C1DC-C852-0F63-C687B48F100A}"/>
              </a:ext>
            </a:extLst>
          </p:cNvPr>
          <p:cNvSpPr txBox="1"/>
          <p:nvPr/>
        </p:nvSpPr>
        <p:spPr>
          <a:xfrm>
            <a:off x="450836" y="1792654"/>
            <a:ext cx="8414868" cy="3549690"/>
          </a:xfrm>
          <a:prstGeom prst="rect">
            <a:avLst/>
          </a:prstGeom>
          <a:noFill/>
        </p:spPr>
        <p:txBody>
          <a:bodyPr wrap="square" lIns="91440" tIns="45720" rIns="91440" bIns="45720" anchor="t">
            <a:spAutoFit/>
          </a:bodyPr>
          <a:lstStyle/>
          <a:p>
            <a:pPr marL="342900" indent="-342900">
              <a:spcAft>
                <a:spcPts val="400"/>
              </a:spcAft>
              <a:buFont typeface="+mj-lt"/>
              <a:buAutoNum type="arabicPeriod" startAt="5"/>
            </a:pPr>
            <a:r>
              <a:rPr lang="en-US" sz="1800" err="1">
                <a:latin typeface="Calibri"/>
                <a:cs typeface="Arial"/>
              </a:rPr>
              <a:t>QnA</a:t>
            </a:r>
            <a:r>
              <a:rPr lang="en-US" sz="1800">
                <a:latin typeface="Calibri"/>
                <a:cs typeface="Arial"/>
              </a:rPr>
              <a:t> is good in responding to:</a:t>
            </a:r>
            <a:endParaRPr lang="en-US" sz="1800">
              <a:latin typeface="Calibri"/>
              <a:cs typeface="Calibri"/>
            </a:endParaRPr>
          </a:p>
          <a:p>
            <a:pPr marL="951865" lvl="1" indent="-342900">
              <a:spcAft>
                <a:spcPts val="400"/>
              </a:spcAft>
              <a:buFont typeface="Wingdings" pitchFamily="2" charset="2"/>
              <a:buChar char="Ø"/>
            </a:pPr>
            <a:r>
              <a:rPr lang="en-US" sz="1800">
                <a:latin typeface="Calibri"/>
                <a:cs typeface="Arial"/>
              </a:rPr>
              <a:t>Token or Access Requests</a:t>
            </a:r>
          </a:p>
          <a:p>
            <a:pPr marL="951865" lvl="1" indent="-342900">
              <a:spcAft>
                <a:spcPts val="400"/>
              </a:spcAft>
              <a:buFont typeface="Wingdings" pitchFamily="2" charset="2"/>
              <a:buChar char="Ø"/>
            </a:pPr>
            <a:r>
              <a:rPr lang="en-US" sz="1800">
                <a:latin typeface="Calibri"/>
                <a:cs typeface="Arial"/>
              </a:rPr>
              <a:t>Help Desk Contact</a:t>
            </a:r>
          </a:p>
          <a:p>
            <a:pPr marL="342900" indent="-342900">
              <a:spcAft>
                <a:spcPts val="400"/>
              </a:spcAft>
              <a:buFont typeface="+mj-lt"/>
              <a:buAutoNum type="arabicPeriod" startAt="5"/>
            </a:pPr>
            <a:r>
              <a:rPr lang="en-US" sz="1800" err="1">
                <a:latin typeface="Calibri"/>
                <a:cs typeface="Arial"/>
              </a:rPr>
              <a:t>QnA</a:t>
            </a:r>
            <a:r>
              <a:rPr lang="en-US" sz="1800">
                <a:latin typeface="Calibri"/>
                <a:cs typeface="Arial"/>
              </a:rPr>
              <a:t> can be improved by:</a:t>
            </a:r>
          </a:p>
          <a:p>
            <a:pPr marL="952485" lvl="1" indent="-342900">
              <a:spcAft>
                <a:spcPts val="400"/>
              </a:spcAft>
              <a:buFont typeface="Wingdings" pitchFamily="2" charset="2"/>
              <a:buChar char="Ø"/>
            </a:pPr>
            <a:r>
              <a:rPr lang="en-US" sz="1800">
                <a:cs typeface="Calibri" panose="020F0502020204030204"/>
              </a:rPr>
              <a:t>Show the link or form to contact respective department at the beginning of the answer to maximize the answer relevancy to the question like Google.</a:t>
            </a:r>
            <a:endParaRPr lang="en-US" sz="1800">
              <a:latin typeface="Calibri"/>
              <a:cs typeface="Arial"/>
            </a:endParaRPr>
          </a:p>
          <a:p>
            <a:pPr marL="951865" lvl="1" indent="-342900">
              <a:spcAft>
                <a:spcPts val="400"/>
              </a:spcAft>
              <a:buFont typeface="Wingdings" pitchFamily="2" charset="2"/>
              <a:buChar char="Ø"/>
            </a:pPr>
            <a:r>
              <a:rPr lang="en-US" sz="1800">
                <a:latin typeface="Calibri"/>
                <a:cs typeface="Arial"/>
              </a:rPr>
              <a:t>User intent classification for plugins which are not handled by LUIS.</a:t>
            </a:r>
          </a:p>
          <a:p>
            <a:pPr marL="951865" lvl="1" indent="-342900">
              <a:spcAft>
                <a:spcPts val="400"/>
              </a:spcAft>
              <a:buFont typeface="Wingdings" pitchFamily="2" charset="2"/>
              <a:buChar char="Ø"/>
            </a:pPr>
            <a:r>
              <a:rPr lang="en-US" sz="1800">
                <a:latin typeface="Calibri"/>
                <a:cs typeface="Arial"/>
              </a:rPr>
              <a:t>Reducing the burst of responses.</a:t>
            </a:r>
          </a:p>
          <a:p>
            <a:pPr marL="951865" lvl="1" indent="-342900">
              <a:spcAft>
                <a:spcPts val="400"/>
              </a:spcAft>
              <a:buFont typeface="Wingdings" pitchFamily="2" charset="2"/>
              <a:buChar char="Ø"/>
            </a:pPr>
            <a:r>
              <a:rPr lang="en-US" sz="1800">
                <a:latin typeface="Calibri"/>
                <a:cs typeface="Arial"/>
              </a:rPr>
              <a:t>Adding a </a:t>
            </a:r>
            <a:r>
              <a:rPr lang="en-US" sz="1800" err="1">
                <a:latin typeface="Calibri"/>
                <a:cs typeface="Arial"/>
              </a:rPr>
              <a:t>SpaCy</a:t>
            </a:r>
            <a:r>
              <a:rPr lang="en-US" sz="1800">
                <a:latin typeface="Calibri"/>
                <a:cs typeface="Arial"/>
              </a:rPr>
              <a:t> module to match employee names or phone numbers could aid employees searching for coworker contact information.</a:t>
            </a:r>
          </a:p>
          <a:p>
            <a:pPr marL="342900" indent="-342900">
              <a:spcAft>
                <a:spcPts val="400"/>
              </a:spcAft>
              <a:buFont typeface="+mj-lt"/>
              <a:buAutoNum type="arabicPeriod" startAt="5"/>
            </a:pPr>
            <a:r>
              <a:rPr lang="en-US" sz="1800">
                <a:latin typeface="Calibri"/>
                <a:cs typeface="Arial"/>
              </a:rPr>
              <a:t>Increase relevant answers for the questions is also part of good classification intent.</a:t>
            </a:r>
          </a:p>
        </p:txBody>
      </p:sp>
      <p:sp>
        <p:nvSpPr>
          <p:cNvPr id="4" name="TextBox 3">
            <a:extLst>
              <a:ext uri="{FF2B5EF4-FFF2-40B4-BE49-F238E27FC236}">
                <a16:creationId xmlns:a16="http://schemas.microsoft.com/office/drawing/2014/main" id="{477C9CA7-817A-04A9-EBE0-E14787DF5A9C}"/>
              </a:ext>
            </a:extLst>
          </p:cNvPr>
          <p:cNvSpPr txBox="1"/>
          <p:nvPr/>
        </p:nvSpPr>
        <p:spPr>
          <a:xfrm>
            <a:off x="425450" y="202898"/>
            <a:ext cx="8244989" cy="4735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cs typeface="Arial"/>
              </a:rPr>
              <a:t>Summary</a:t>
            </a:r>
            <a:endParaRPr lang="en-US" b="1">
              <a:latin typeface="Calibri"/>
              <a:cs typeface="Calibri"/>
            </a:endParaRPr>
          </a:p>
        </p:txBody>
      </p:sp>
    </p:spTree>
    <p:extLst>
      <p:ext uri="{BB962C8B-B14F-4D97-AF65-F5344CB8AC3E}">
        <p14:creationId xmlns:p14="http://schemas.microsoft.com/office/powerpoint/2010/main" val="313541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wipe(left)">
                                      <p:cBhvr>
                                        <p:cTn id="10" dur="500"/>
                                        <p:tgtEl>
                                          <p:spTgt spid="15">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wipe(left)">
                                      <p:cBhvr>
                                        <p:cTn id="13" dur="500"/>
                                        <p:tgtEl>
                                          <p:spTgt spid="1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wipe(left)">
                                      <p:cBhvr>
                                        <p:cTn id="18" dur="500"/>
                                        <p:tgtEl>
                                          <p:spTgt spid="15">
                                            <p:txEl>
                                              <p:pRg st="3" end="3"/>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animEffect transition="in" filter="wipe(left)">
                                      <p:cBhvr>
                                        <p:cTn id="21" dur="500"/>
                                        <p:tgtEl>
                                          <p:spTgt spid="15">
                                            <p:txEl>
                                              <p:pRg st="4" end="4"/>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
                                            <p:txEl>
                                              <p:pRg st="5" end="5"/>
                                            </p:txEl>
                                          </p:spTgt>
                                        </p:tgtEl>
                                        <p:attrNameLst>
                                          <p:attrName>style.visibility</p:attrName>
                                        </p:attrNameLst>
                                      </p:cBhvr>
                                      <p:to>
                                        <p:strVal val="visible"/>
                                      </p:to>
                                    </p:set>
                                    <p:animEffect transition="in" filter="wipe(left)">
                                      <p:cBhvr>
                                        <p:cTn id="24" dur="500"/>
                                        <p:tgtEl>
                                          <p:spTgt spid="15">
                                            <p:txEl>
                                              <p:pRg st="5" end="5"/>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animEffect transition="in" filter="wipe(left)">
                                      <p:cBhvr>
                                        <p:cTn id="27" dur="500"/>
                                        <p:tgtEl>
                                          <p:spTgt spid="15">
                                            <p:txEl>
                                              <p:pRg st="6" end="6"/>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5">
                                            <p:txEl>
                                              <p:pRg st="7" end="7"/>
                                            </p:txEl>
                                          </p:spTgt>
                                        </p:tgtEl>
                                        <p:attrNameLst>
                                          <p:attrName>style.visibility</p:attrName>
                                        </p:attrNameLst>
                                      </p:cBhvr>
                                      <p:to>
                                        <p:strVal val="visible"/>
                                      </p:to>
                                    </p:set>
                                    <p:animEffect transition="in" filter="wipe(left)">
                                      <p:cBhvr>
                                        <p:cTn id="30" dur="500"/>
                                        <p:tgtEl>
                                          <p:spTgt spid="1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5">
                                            <p:txEl>
                                              <p:pRg st="8" end="8"/>
                                            </p:txEl>
                                          </p:spTgt>
                                        </p:tgtEl>
                                        <p:attrNameLst>
                                          <p:attrName>style.visibility</p:attrName>
                                        </p:attrNameLst>
                                      </p:cBhvr>
                                      <p:to>
                                        <p:strVal val="visible"/>
                                      </p:to>
                                    </p:set>
                                    <p:animEffect transition="in" filter="wipe(left)">
                                      <p:cBhvr>
                                        <p:cTn id="35" dur="500"/>
                                        <p:tgtEl>
                                          <p:spTgt spid="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688A53-7535-DF65-DF58-40A46C6FC5F9}"/>
              </a:ext>
            </a:extLst>
          </p:cNvPr>
          <p:cNvSpPr txBox="1"/>
          <p:nvPr/>
        </p:nvSpPr>
        <p:spPr>
          <a:xfrm>
            <a:off x="436391" y="1085525"/>
            <a:ext cx="825587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alibri"/>
                <a:cs typeface="Arial"/>
              </a:rPr>
              <a:t>We want to build a demo classifier for Q&amp;A for better intent classification:</a:t>
            </a:r>
            <a:endParaRPr lang="en-US" sz="2000">
              <a:cs typeface="Calibri"/>
            </a:endParaRPr>
          </a:p>
        </p:txBody>
      </p:sp>
      <p:sp>
        <p:nvSpPr>
          <p:cNvPr id="4" name="TextBox 3">
            <a:extLst>
              <a:ext uri="{FF2B5EF4-FFF2-40B4-BE49-F238E27FC236}">
                <a16:creationId xmlns:a16="http://schemas.microsoft.com/office/drawing/2014/main" id="{477C9CA7-817A-04A9-EBE0-E14787DF5A9C}"/>
              </a:ext>
            </a:extLst>
          </p:cNvPr>
          <p:cNvSpPr txBox="1"/>
          <p:nvPr/>
        </p:nvSpPr>
        <p:spPr>
          <a:xfrm>
            <a:off x="438150" y="242411"/>
            <a:ext cx="83248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Calibri"/>
                <a:cs typeface="Arial"/>
              </a:rPr>
              <a:t>Future</a:t>
            </a:r>
            <a:endParaRPr lang="en-US" sz="2800" b="1">
              <a:latin typeface="Calibri"/>
              <a:cs typeface="Calibri"/>
            </a:endParaRPr>
          </a:p>
        </p:txBody>
      </p:sp>
      <p:sp>
        <p:nvSpPr>
          <p:cNvPr id="5" name="Rectangle 4">
            <a:extLst>
              <a:ext uri="{FF2B5EF4-FFF2-40B4-BE49-F238E27FC236}">
                <a16:creationId xmlns:a16="http://schemas.microsoft.com/office/drawing/2014/main" id="{5EFE745C-1E65-D711-58EA-6D8BC2E7003B}"/>
              </a:ext>
            </a:extLst>
          </p:cNvPr>
          <p:cNvSpPr/>
          <p:nvPr/>
        </p:nvSpPr>
        <p:spPr>
          <a:xfrm>
            <a:off x="2373433" y="1863843"/>
            <a:ext cx="1296864" cy="91586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1800" b="1">
                <a:latin typeface="Calibri"/>
                <a:cs typeface="Arial"/>
              </a:rPr>
              <a:t>Clustering or Topic Modeling</a:t>
            </a:r>
            <a:endParaRPr lang="en-US" sz="1800" b="1">
              <a:latin typeface="Calibri"/>
              <a:cs typeface="Calibri"/>
            </a:endParaRPr>
          </a:p>
        </p:txBody>
      </p:sp>
      <p:sp>
        <p:nvSpPr>
          <p:cNvPr id="7" name="TextBox 6">
            <a:extLst>
              <a:ext uri="{FF2B5EF4-FFF2-40B4-BE49-F238E27FC236}">
                <a16:creationId xmlns:a16="http://schemas.microsoft.com/office/drawing/2014/main" id="{9F077196-81BA-8494-8EE2-E0C65874EB5C}"/>
              </a:ext>
            </a:extLst>
          </p:cNvPr>
          <p:cNvSpPr txBox="1"/>
          <p:nvPr/>
        </p:nvSpPr>
        <p:spPr>
          <a:xfrm>
            <a:off x="543968" y="2017308"/>
            <a:ext cx="101910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Arial"/>
              </a:rPr>
              <a:t>"User input"</a:t>
            </a:r>
          </a:p>
        </p:txBody>
      </p:sp>
      <p:sp>
        <p:nvSpPr>
          <p:cNvPr id="8" name="Arrow: Right 7">
            <a:extLst>
              <a:ext uri="{FF2B5EF4-FFF2-40B4-BE49-F238E27FC236}">
                <a16:creationId xmlns:a16="http://schemas.microsoft.com/office/drawing/2014/main" id="{276FAD02-D9B9-866A-6E41-F2B9536D9375}"/>
              </a:ext>
            </a:extLst>
          </p:cNvPr>
          <p:cNvSpPr/>
          <p:nvPr/>
        </p:nvSpPr>
        <p:spPr>
          <a:xfrm>
            <a:off x="1495170" y="2236255"/>
            <a:ext cx="820615" cy="15386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637C63-91E3-5E99-A973-C71FE9614D98}"/>
              </a:ext>
            </a:extLst>
          </p:cNvPr>
          <p:cNvSpPr/>
          <p:nvPr/>
        </p:nvSpPr>
        <p:spPr>
          <a:xfrm>
            <a:off x="4600817" y="1863843"/>
            <a:ext cx="1296864" cy="91586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1800" b="1">
                <a:latin typeface="Calibri"/>
                <a:cs typeface="Arial"/>
              </a:rPr>
              <a:t>Text Classifier</a:t>
            </a:r>
            <a:endParaRPr lang="en-US" sz="1800">
              <a:cs typeface="Calibri"/>
            </a:endParaRPr>
          </a:p>
        </p:txBody>
      </p:sp>
      <p:sp>
        <p:nvSpPr>
          <p:cNvPr id="10" name="Arrow: Right 9">
            <a:extLst>
              <a:ext uri="{FF2B5EF4-FFF2-40B4-BE49-F238E27FC236}">
                <a16:creationId xmlns:a16="http://schemas.microsoft.com/office/drawing/2014/main" id="{5BFDAD02-7AE2-5233-5680-A8C631C7B302}"/>
              </a:ext>
            </a:extLst>
          </p:cNvPr>
          <p:cNvSpPr/>
          <p:nvPr/>
        </p:nvSpPr>
        <p:spPr>
          <a:xfrm>
            <a:off x="3722554" y="2236255"/>
            <a:ext cx="820615" cy="15386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5F95FCB2-BD8B-0EA1-9B2B-198CCC33E83D}"/>
              </a:ext>
            </a:extLst>
          </p:cNvPr>
          <p:cNvSpPr/>
          <p:nvPr/>
        </p:nvSpPr>
        <p:spPr>
          <a:xfrm>
            <a:off x="5979246" y="2243581"/>
            <a:ext cx="820615" cy="153866"/>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B91F59-AFC7-70F9-89B3-1243BAD552BE}"/>
              </a:ext>
            </a:extLst>
          </p:cNvPr>
          <p:cNvSpPr/>
          <p:nvPr/>
        </p:nvSpPr>
        <p:spPr>
          <a:xfrm>
            <a:off x="6828201" y="1863843"/>
            <a:ext cx="1296864" cy="91586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1400" b="1">
                <a:latin typeface="Calibri"/>
                <a:cs typeface="Arial"/>
              </a:rPr>
              <a:t>Plausible Retrieval with Plugin Responses</a:t>
            </a:r>
          </a:p>
        </p:txBody>
      </p:sp>
      <p:sp>
        <p:nvSpPr>
          <p:cNvPr id="13" name="Arrow: Curved Up 12">
            <a:extLst>
              <a:ext uri="{FF2B5EF4-FFF2-40B4-BE49-F238E27FC236}">
                <a16:creationId xmlns:a16="http://schemas.microsoft.com/office/drawing/2014/main" id="{8706C9CC-380B-56E4-DD09-C1DF7D43C1D4}"/>
              </a:ext>
            </a:extLst>
          </p:cNvPr>
          <p:cNvSpPr/>
          <p:nvPr/>
        </p:nvSpPr>
        <p:spPr>
          <a:xfrm rot="16200000">
            <a:off x="3650745" y="2669746"/>
            <a:ext cx="769326" cy="446942"/>
          </a:xfrm>
          <a:prstGeom prst="curvedUp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Oval 13">
            <a:extLst>
              <a:ext uri="{FF2B5EF4-FFF2-40B4-BE49-F238E27FC236}">
                <a16:creationId xmlns:a16="http://schemas.microsoft.com/office/drawing/2014/main" id="{0C978995-34D1-9358-6A09-13F6687CCEB1}"/>
              </a:ext>
            </a:extLst>
          </p:cNvPr>
          <p:cNvSpPr/>
          <p:nvPr/>
        </p:nvSpPr>
        <p:spPr>
          <a:xfrm>
            <a:off x="2274521" y="2893274"/>
            <a:ext cx="1494692" cy="674076"/>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lIns="91440" tIns="45720" rIns="91440" bIns="45720" rtlCol="0" anchor="ctr"/>
          <a:lstStyle/>
          <a:p>
            <a:pPr algn="ctr"/>
            <a:r>
              <a:rPr lang="en-US" sz="1800">
                <a:cs typeface="Arial"/>
              </a:rPr>
              <a:t>Labeling</a:t>
            </a:r>
          </a:p>
        </p:txBody>
      </p:sp>
      <p:sp>
        <p:nvSpPr>
          <p:cNvPr id="15" name="Arrow: Curved Up 14">
            <a:extLst>
              <a:ext uri="{FF2B5EF4-FFF2-40B4-BE49-F238E27FC236}">
                <a16:creationId xmlns:a16="http://schemas.microsoft.com/office/drawing/2014/main" id="{FD196877-6182-E586-4AFE-E376154F0583}"/>
              </a:ext>
            </a:extLst>
          </p:cNvPr>
          <p:cNvSpPr/>
          <p:nvPr/>
        </p:nvSpPr>
        <p:spPr>
          <a:xfrm rot="5400000">
            <a:off x="1606533" y="2669746"/>
            <a:ext cx="769326" cy="446942"/>
          </a:xfrm>
          <a:prstGeom prst="curvedUp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C612FD96-DA6A-726C-0113-1619FCFB5E5B}"/>
              </a:ext>
            </a:extLst>
          </p:cNvPr>
          <p:cNvSpPr txBox="1"/>
          <p:nvPr/>
        </p:nvSpPr>
        <p:spPr>
          <a:xfrm>
            <a:off x="438150" y="3975100"/>
            <a:ext cx="832485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800">
                <a:latin typeface="Calibri"/>
                <a:cs typeface="Arial"/>
              </a:rPr>
              <a:t>Cluster the user inputs​</a:t>
            </a:r>
            <a:endParaRPr lang="en-US" sz="1800">
              <a:latin typeface="Arial" panose="020B0604020202020204"/>
              <a:cs typeface="Arial"/>
            </a:endParaRPr>
          </a:p>
          <a:p>
            <a:pPr marL="342900" indent="-342900">
              <a:buAutoNum type="arabicPeriod"/>
            </a:pPr>
            <a:r>
              <a:rPr lang="en-US" sz="1800">
                <a:latin typeface="Calibri"/>
                <a:cs typeface="Arial"/>
              </a:rPr>
              <a:t>Label the clusters based on LUIS intent plugin ids​</a:t>
            </a:r>
            <a:endParaRPr lang="en-US" sz="1800">
              <a:latin typeface="Arial" panose="020B0604020202020204"/>
              <a:cs typeface="Arial"/>
            </a:endParaRPr>
          </a:p>
          <a:p>
            <a:pPr marL="342900" indent="-342900">
              <a:buAutoNum type="arabicPeriod"/>
            </a:pPr>
            <a:r>
              <a:rPr lang="en-US" sz="1800">
                <a:latin typeface="Calibri"/>
                <a:cs typeface="Arial"/>
              </a:rPr>
              <a:t>Build a text classifier to predict Plugin ids from user input data​</a:t>
            </a:r>
            <a:endParaRPr lang="en-US" sz="1800">
              <a:latin typeface="Arial" panose="020B0604020202020204"/>
              <a:cs typeface="Arial"/>
            </a:endParaRPr>
          </a:p>
          <a:p>
            <a:pPr marL="342900" indent="-342900">
              <a:buAutoNum type="arabicPeriod"/>
            </a:pPr>
            <a:r>
              <a:rPr lang="en-US" sz="1800">
                <a:latin typeface="Calibri"/>
                <a:cs typeface="Arial"/>
              </a:rPr>
              <a:t>Use Plugin responses from the data to manually evaluate a few final test samples</a:t>
            </a:r>
            <a:endParaRPr lang="en-US" sz="1800">
              <a:latin typeface="Arial" panose="020B0604020202020204"/>
              <a:cs typeface="Arial"/>
            </a:endParaRPr>
          </a:p>
        </p:txBody>
      </p:sp>
    </p:spTree>
    <p:extLst>
      <p:ext uri="{BB962C8B-B14F-4D97-AF65-F5344CB8AC3E}">
        <p14:creationId xmlns:p14="http://schemas.microsoft.com/office/powerpoint/2010/main" val="277725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7" grpId="0"/>
      <p:bldP spid="8"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688A53-7535-DF65-DF58-40A46C6FC5F9}"/>
              </a:ext>
            </a:extLst>
          </p:cNvPr>
          <p:cNvSpPr txBox="1"/>
          <p:nvPr/>
        </p:nvSpPr>
        <p:spPr>
          <a:xfrm>
            <a:off x="350993" y="1208219"/>
            <a:ext cx="840039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1600">
                <a:latin typeface="Calibri"/>
                <a:ea typeface="+mn-lt"/>
                <a:cs typeface="+mn-lt"/>
                <a:hlinkClick r:id="rId2"/>
              </a:rPr>
              <a:t>https://github.com/MaartenGr/BERTopic</a:t>
            </a:r>
          </a:p>
          <a:p>
            <a:pPr marL="457200" indent="-457200">
              <a:buAutoNum type="arabicPeriod"/>
            </a:pPr>
            <a:r>
              <a:rPr lang="en-US" sz="1600">
                <a:ea typeface="+mn-lt"/>
                <a:cs typeface="+mn-lt"/>
                <a:hlinkClick r:id="rId3"/>
              </a:rPr>
              <a:t>https://spacy.io/usage/rule-based-matching</a:t>
            </a:r>
            <a:endParaRPr lang="en-US" sz="1600">
              <a:latin typeface="Calibri"/>
              <a:cs typeface="Calibri"/>
            </a:endParaRPr>
          </a:p>
        </p:txBody>
      </p:sp>
      <p:sp>
        <p:nvSpPr>
          <p:cNvPr id="4" name="TextBox 3">
            <a:extLst>
              <a:ext uri="{FF2B5EF4-FFF2-40B4-BE49-F238E27FC236}">
                <a16:creationId xmlns:a16="http://schemas.microsoft.com/office/drawing/2014/main" id="{01B9CF43-F4AB-F1BA-9FC2-D01FFC94BFA3}"/>
              </a:ext>
            </a:extLst>
          </p:cNvPr>
          <p:cNvSpPr txBox="1"/>
          <p:nvPr/>
        </p:nvSpPr>
        <p:spPr>
          <a:xfrm>
            <a:off x="438150" y="235320"/>
            <a:ext cx="840039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Calibri"/>
                <a:cs typeface="Arial"/>
              </a:rPr>
              <a:t>References</a:t>
            </a:r>
            <a:endParaRPr lang="en-US" b="1">
              <a:cs typeface="Arial"/>
            </a:endParaRPr>
          </a:p>
        </p:txBody>
      </p:sp>
    </p:spTree>
    <p:extLst>
      <p:ext uri="{BB962C8B-B14F-4D97-AF65-F5344CB8AC3E}">
        <p14:creationId xmlns:p14="http://schemas.microsoft.com/office/powerpoint/2010/main" val="4212819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B9CF43-F4AB-F1BA-9FC2-D01FFC94BFA3}"/>
              </a:ext>
            </a:extLst>
          </p:cNvPr>
          <p:cNvSpPr txBox="1"/>
          <p:nvPr/>
        </p:nvSpPr>
        <p:spPr>
          <a:xfrm>
            <a:off x="3467099" y="3134863"/>
            <a:ext cx="22073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Calibri"/>
                <a:cs typeface="Arial"/>
              </a:rPr>
              <a:t>Questions ?</a:t>
            </a:r>
            <a:endParaRPr lang="en-US"/>
          </a:p>
        </p:txBody>
      </p:sp>
    </p:spTree>
    <p:extLst>
      <p:ext uri="{BB962C8B-B14F-4D97-AF65-F5344CB8AC3E}">
        <p14:creationId xmlns:p14="http://schemas.microsoft.com/office/powerpoint/2010/main" val="2333324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B9CF43-F4AB-F1BA-9FC2-D01FFC94BFA3}"/>
              </a:ext>
            </a:extLst>
          </p:cNvPr>
          <p:cNvSpPr txBox="1"/>
          <p:nvPr/>
        </p:nvSpPr>
        <p:spPr>
          <a:xfrm>
            <a:off x="3600449" y="3134863"/>
            <a:ext cx="19406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Calibri"/>
                <a:cs typeface="Arial"/>
              </a:rPr>
              <a:t>Thank you</a:t>
            </a:r>
            <a:endParaRPr lang="en-US"/>
          </a:p>
        </p:txBody>
      </p:sp>
    </p:spTree>
    <p:extLst>
      <p:ext uri="{BB962C8B-B14F-4D97-AF65-F5344CB8AC3E}">
        <p14:creationId xmlns:p14="http://schemas.microsoft.com/office/powerpoint/2010/main" val="32869072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844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B9CF43-F4AB-F1BA-9FC2-D01FFC94BFA3}"/>
              </a:ext>
            </a:extLst>
          </p:cNvPr>
          <p:cNvSpPr txBox="1"/>
          <p:nvPr/>
        </p:nvSpPr>
        <p:spPr>
          <a:xfrm>
            <a:off x="3676649" y="3134863"/>
            <a:ext cx="179460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Calibri"/>
                <a:cs typeface="Arial"/>
              </a:rPr>
              <a:t>Appendix</a:t>
            </a:r>
            <a:endParaRPr lang="en-US"/>
          </a:p>
        </p:txBody>
      </p:sp>
    </p:spTree>
    <p:extLst>
      <p:ext uri="{BB962C8B-B14F-4D97-AF65-F5344CB8AC3E}">
        <p14:creationId xmlns:p14="http://schemas.microsoft.com/office/powerpoint/2010/main" val="4212922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BB470F7-C1DC-C852-0F63-C687B48F100A}"/>
              </a:ext>
            </a:extLst>
          </p:cNvPr>
          <p:cNvSpPr txBox="1"/>
          <p:nvPr/>
        </p:nvSpPr>
        <p:spPr>
          <a:xfrm>
            <a:off x="423691" y="2064982"/>
            <a:ext cx="8242328" cy="830997"/>
          </a:xfrm>
          <a:prstGeom prst="rect">
            <a:avLst/>
          </a:prstGeom>
          <a:noFill/>
        </p:spPr>
        <p:txBody>
          <a:bodyPr wrap="square">
            <a:spAutoFit/>
          </a:bodyPr>
          <a:lstStyle/>
          <a:p>
            <a:pPr marL="457200" indent="-457200">
              <a:buFont typeface="+mj-lt"/>
              <a:buAutoNum type="arabicPeriod" startAt="2"/>
            </a:pPr>
            <a:r>
              <a:rPr lang="en-US">
                <a:latin typeface="Calibri"/>
                <a:cs typeface="Arial"/>
              </a:rPr>
              <a:t>Intent classification for LUIS is better than Q&amp;A as shown through confidence scores.</a:t>
            </a:r>
          </a:p>
        </p:txBody>
      </p:sp>
      <p:sp>
        <p:nvSpPr>
          <p:cNvPr id="3" name="TextBox 2">
            <a:extLst>
              <a:ext uri="{FF2B5EF4-FFF2-40B4-BE49-F238E27FC236}">
                <a16:creationId xmlns:a16="http://schemas.microsoft.com/office/drawing/2014/main" id="{07688A53-7535-DF65-DF58-40A46C6FC5F9}"/>
              </a:ext>
            </a:extLst>
          </p:cNvPr>
          <p:cNvSpPr txBox="1"/>
          <p:nvPr/>
        </p:nvSpPr>
        <p:spPr>
          <a:xfrm>
            <a:off x="423691" y="1233985"/>
            <a:ext cx="82423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a:latin typeface="Calibri"/>
                <a:cs typeface="Arial"/>
              </a:rPr>
              <a:t>Average user usage of Jarvis using LUIS is better than Q&amp;A as seen in users usage plot.</a:t>
            </a:r>
          </a:p>
        </p:txBody>
      </p:sp>
      <p:sp>
        <p:nvSpPr>
          <p:cNvPr id="4" name="TextBox 3">
            <a:extLst>
              <a:ext uri="{FF2B5EF4-FFF2-40B4-BE49-F238E27FC236}">
                <a16:creationId xmlns:a16="http://schemas.microsoft.com/office/drawing/2014/main" id="{477C9CA7-817A-04A9-EBE0-E14787DF5A9C}"/>
              </a:ext>
            </a:extLst>
          </p:cNvPr>
          <p:cNvSpPr txBox="1"/>
          <p:nvPr/>
        </p:nvSpPr>
        <p:spPr>
          <a:xfrm>
            <a:off x="425450" y="333321"/>
            <a:ext cx="85297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Calibri"/>
                <a:cs typeface="Arial"/>
              </a:rPr>
              <a:t>Summary from EDA</a:t>
            </a:r>
            <a:endParaRPr lang="en-US" sz="2800" b="1">
              <a:latin typeface="Calibri"/>
              <a:cs typeface="Calibri"/>
            </a:endParaRPr>
          </a:p>
        </p:txBody>
      </p:sp>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F98A5359-1B51-161C-048B-A3770BFC9C68}"/>
                  </a:ext>
                </a:extLst>
              </p:cNvPr>
              <p:cNvGraphicFramePr>
                <a:graphicFrameLocks noChangeAspect="1"/>
              </p:cNvGraphicFramePr>
              <p:nvPr>
                <p:extLst>
                  <p:ext uri="{D42A27DB-BD31-4B8C-83A1-F6EECF244321}">
                    <p14:modId xmlns:p14="http://schemas.microsoft.com/office/powerpoint/2010/main" val="3450509275"/>
                  </p:ext>
                </p:extLst>
              </p:nvPr>
            </p:nvGraphicFramePr>
            <p:xfrm>
              <a:off x="4395610" y="2587625"/>
              <a:ext cx="414868" cy="311151"/>
            </p:xfrm>
            <a:graphic>
              <a:graphicData uri="http://schemas.microsoft.com/office/powerpoint/2016/slidezoom">
                <pslz:sldZm>
                  <pslz:sldZmObj sldId="315" cId="3195130413">
                    <pslz:zmPr id="{F6D8F4CD-2CDF-1E44-AE3D-127C726B1DAC}" transitionDur="500">
                      <p166:blipFill xmlns:p166="http://schemas.microsoft.com/office/powerpoint/2016/6/main">
                        <a:blip r:embed="rId2"/>
                        <a:stretch>
                          <a:fillRect/>
                        </a:stretch>
                      </p166:blipFill>
                      <p166:spPr xmlns:p166="http://schemas.microsoft.com/office/powerpoint/2016/6/main">
                        <a:xfrm>
                          <a:off x="0" y="0"/>
                          <a:ext cx="414868" cy="311151"/>
                        </a:xfrm>
                        <a:prstGeom prst="rect">
                          <a:avLst/>
                        </a:prstGeom>
                        <a:ln w="3175">
                          <a:solidFill>
                            <a:prstClr val="ltGray"/>
                          </a:solidFill>
                        </a:ln>
                      </p166:spPr>
                    </pslz:zmPr>
                  </pslz:sldZmObj>
                </pslz:sldZm>
              </a:graphicData>
            </a:graphic>
          </p:graphicFrame>
        </mc:Choice>
        <mc:Fallback xmlns="">
          <p:pic>
            <p:nvPicPr>
              <p:cNvPr id="11" name="Slide Zoom 10">
                <a:hlinkClick r:id="rId3" action="ppaction://hlinksldjump"/>
                <a:extLst>
                  <a:ext uri="{FF2B5EF4-FFF2-40B4-BE49-F238E27FC236}">
                    <a16:creationId xmlns:a16="http://schemas.microsoft.com/office/drawing/2014/main" id="{F98A5359-1B51-161C-048B-A3770BFC9C68}"/>
                  </a:ext>
                </a:extLst>
              </p:cNvPr>
              <p:cNvPicPr>
                <a:picLocks noGrp="1" noRot="1" noChangeAspect="1" noMove="1" noResize="1" noEditPoints="1" noAdjustHandles="1" noChangeArrowheads="1" noChangeShapeType="1"/>
              </p:cNvPicPr>
              <p:nvPr/>
            </p:nvPicPr>
            <p:blipFill>
              <a:blip r:embed="rId4"/>
              <a:stretch>
                <a:fillRect/>
              </a:stretch>
            </p:blipFill>
            <p:spPr>
              <a:xfrm>
                <a:off x="4395610" y="2587625"/>
                <a:ext cx="414868" cy="31115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02B208FB-DC5B-C4DD-C93E-1C610DF6041F}"/>
                  </a:ext>
                </a:extLst>
              </p:cNvPr>
              <p:cNvGraphicFramePr>
                <a:graphicFrameLocks noChangeAspect="1"/>
              </p:cNvGraphicFramePr>
              <p:nvPr>
                <p:extLst>
                  <p:ext uri="{D42A27DB-BD31-4B8C-83A1-F6EECF244321}">
                    <p14:modId xmlns:p14="http://schemas.microsoft.com/office/powerpoint/2010/main" val="2955961873"/>
                  </p:ext>
                </p:extLst>
              </p:nvPr>
            </p:nvGraphicFramePr>
            <p:xfrm>
              <a:off x="4900789" y="2587624"/>
              <a:ext cx="414868" cy="311151"/>
            </p:xfrm>
            <a:graphic>
              <a:graphicData uri="http://schemas.microsoft.com/office/powerpoint/2016/slidezoom">
                <pslz:sldZm>
                  <pslz:sldZmObj sldId="316" cId="3891198382">
                    <pslz:zmPr id="{85DAC9B2-D631-FE44-8898-AD1DF252ADA3}" transitionDur="500">
                      <p166:blipFill xmlns:p166="http://schemas.microsoft.com/office/powerpoint/2016/6/main">
                        <a:blip r:embed="rId5"/>
                        <a:stretch>
                          <a:fillRect/>
                        </a:stretch>
                      </p166:blipFill>
                      <p166:spPr xmlns:p166="http://schemas.microsoft.com/office/powerpoint/2016/6/main">
                        <a:xfrm>
                          <a:off x="0" y="0"/>
                          <a:ext cx="414868" cy="311151"/>
                        </a:xfrm>
                        <a:prstGeom prst="rect">
                          <a:avLst/>
                        </a:prstGeom>
                        <a:ln w="3175">
                          <a:solidFill>
                            <a:prstClr val="ltGray"/>
                          </a:solidFill>
                        </a:ln>
                      </p166:spPr>
                    </pslz:zmPr>
                  </pslz:sldZmObj>
                </pslz:sldZm>
              </a:graphicData>
            </a:graphic>
          </p:graphicFrame>
        </mc:Choice>
        <mc:Fallback xmlns="">
          <p:pic>
            <p:nvPicPr>
              <p:cNvPr id="13" name="Slide Zoom 12">
                <a:hlinkClick r:id="rId6" action="ppaction://hlinksldjump"/>
                <a:extLst>
                  <a:ext uri="{FF2B5EF4-FFF2-40B4-BE49-F238E27FC236}">
                    <a16:creationId xmlns:a16="http://schemas.microsoft.com/office/drawing/2014/main" id="{02B208FB-DC5B-C4DD-C93E-1C610DF6041F}"/>
                  </a:ext>
                </a:extLst>
              </p:cNvPr>
              <p:cNvPicPr>
                <a:picLocks noGrp="1" noRot="1" noChangeAspect="1" noMove="1" noResize="1" noEditPoints="1" noAdjustHandles="1" noChangeArrowheads="1" noChangeShapeType="1"/>
              </p:cNvPicPr>
              <p:nvPr/>
            </p:nvPicPr>
            <p:blipFill>
              <a:blip r:embed="rId7"/>
              <a:stretch>
                <a:fillRect/>
              </a:stretch>
            </p:blipFill>
            <p:spPr>
              <a:xfrm>
                <a:off x="4900789" y="2587624"/>
                <a:ext cx="414868" cy="31115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A0DF9E5C-B0E2-FC07-5822-AC4DF6FEB432}"/>
                  </a:ext>
                </a:extLst>
              </p:cNvPr>
              <p:cNvGraphicFramePr>
                <a:graphicFrameLocks noChangeAspect="1"/>
              </p:cNvGraphicFramePr>
              <p:nvPr>
                <p:extLst>
                  <p:ext uri="{D42A27DB-BD31-4B8C-83A1-F6EECF244321}">
                    <p14:modId xmlns:p14="http://schemas.microsoft.com/office/powerpoint/2010/main" val="891693433"/>
                  </p:ext>
                </p:extLst>
              </p:nvPr>
            </p:nvGraphicFramePr>
            <p:xfrm>
              <a:off x="4041423" y="1701746"/>
              <a:ext cx="386644" cy="289983"/>
            </p:xfrm>
            <a:graphic>
              <a:graphicData uri="http://schemas.microsoft.com/office/powerpoint/2016/slidezoom">
                <pslz:sldZm>
                  <pslz:sldZmObj sldId="282" cId="1681629289">
                    <pslz:zmPr id="{526CE753-58FC-8542-BDA6-933E69467287}" transitionDur="500">
                      <p166:blipFill xmlns:p166="http://schemas.microsoft.com/office/powerpoint/2016/6/main">
                        <a:blip r:embed="rId8"/>
                        <a:stretch>
                          <a:fillRect/>
                        </a:stretch>
                      </p166:blipFill>
                      <p166:spPr xmlns:p166="http://schemas.microsoft.com/office/powerpoint/2016/6/main">
                        <a:xfrm>
                          <a:off x="0" y="0"/>
                          <a:ext cx="386644" cy="289983"/>
                        </a:xfrm>
                        <a:prstGeom prst="rect">
                          <a:avLst/>
                        </a:prstGeom>
                        <a:ln w="3175">
                          <a:solidFill>
                            <a:prstClr val="ltGray"/>
                          </a:solidFill>
                        </a:ln>
                      </p166:spPr>
                    </pslz:zmPr>
                  </pslz:sldZmObj>
                </pslz:sldZm>
              </a:graphicData>
            </a:graphic>
          </p:graphicFrame>
        </mc:Choice>
        <mc:Fallback xmlns="">
          <p:pic>
            <p:nvPicPr>
              <p:cNvPr id="14" name="Slide Zoom 13">
                <a:hlinkClick r:id="rId9" action="ppaction://hlinksldjump"/>
                <a:extLst>
                  <a:ext uri="{FF2B5EF4-FFF2-40B4-BE49-F238E27FC236}">
                    <a16:creationId xmlns:a16="http://schemas.microsoft.com/office/drawing/2014/main" id="{A0DF9E5C-B0E2-FC07-5822-AC4DF6FEB432}"/>
                  </a:ext>
                </a:extLst>
              </p:cNvPr>
              <p:cNvPicPr>
                <a:picLocks noGrp="1" noRot="1" noChangeAspect="1" noMove="1" noResize="1" noEditPoints="1" noAdjustHandles="1" noChangeArrowheads="1" noChangeShapeType="1"/>
              </p:cNvPicPr>
              <p:nvPr/>
            </p:nvPicPr>
            <p:blipFill>
              <a:blip r:embed="rId10"/>
              <a:stretch>
                <a:fillRect/>
              </a:stretch>
            </p:blipFill>
            <p:spPr>
              <a:xfrm>
                <a:off x="4041423" y="1701746"/>
                <a:ext cx="386644" cy="28998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1C483AEA-0C30-B569-5D07-8BC7ED9809B1}"/>
                  </a:ext>
                </a:extLst>
              </p:cNvPr>
              <p:cNvGraphicFramePr>
                <a:graphicFrameLocks noChangeAspect="1"/>
              </p:cNvGraphicFramePr>
              <p:nvPr>
                <p:extLst>
                  <p:ext uri="{D42A27DB-BD31-4B8C-83A1-F6EECF244321}">
                    <p14:modId xmlns:p14="http://schemas.microsoft.com/office/powerpoint/2010/main" val="2124907088"/>
                  </p:ext>
                </p:extLst>
              </p:nvPr>
            </p:nvGraphicFramePr>
            <p:xfrm>
              <a:off x="4514145" y="1701745"/>
              <a:ext cx="386644" cy="289983"/>
            </p:xfrm>
            <a:graphic>
              <a:graphicData uri="http://schemas.microsoft.com/office/powerpoint/2016/slidezoom">
                <pslz:sldZm>
                  <pslz:sldZmObj sldId="312" cId="628088855">
                    <pslz:zmPr id="{20AFC140-9F3F-004D-A96A-98FF896C6A2E}" transitionDur="500">
                      <p166:blipFill xmlns:p166="http://schemas.microsoft.com/office/powerpoint/2016/6/main">
                        <a:blip r:embed="rId11"/>
                        <a:stretch>
                          <a:fillRect/>
                        </a:stretch>
                      </p166:blipFill>
                      <p166:spPr xmlns:p166="http://schemas.microsoft.com/office/powerpoint/2016/6/main">
                        <a:xfrm>
                          <a:off x="0" y="0"/>
                          <a:ext cx="386644" cy="289983"/>
                        </a:xfrm>
                        <a:prstGeom prst="rect">
                          <a:avLst/>
                        </a:prstGeom>
                        <a:ln w="3175">
                          <a:solidFill>
                            <a:prstClr val="ltGray"/>
                          </a:solidFill>
                        </a:ln>
                      </p166:spPr>
                    </pslz:zmPr>
                  </pslz:sldZmObj>
                </pslz:sldZm>
              </a:graphicData>
            </a:graphic>
          </p:graphicFrame>
        </mc:Choice>
        <mc:Fallback xmlns="">
          <p:pic>
            <p:nvPicPr>
              <p:cNvPr id="16" name="Slide Zoom 15">
                <a:hlinkClick r:id="rId12" action="ppaction://hlinksldjump"/>
                <a:extLst>
                  <a:ext uri="{FF2B5EF4-FFF2-40B4-BE49-F238E27FC236}">
                    <a16:creationId xmlns:a16="http://schemas.microsoft.com/office/drawing/2014/main" id="{1C483AEA-0C30-B569-5D07-8BC7ED9809B1}"/>
                  </a:ext>
                </a:extLst>
              </p:cNvPr>
              <p:cNvPicPr>
                <a:picLocks noGrp="1" noRot="1" noChangeAspect="1" noMove="1" noResize="1" noEditPoints="1" noAdjustHandles="1" noChangeArrowheads="1" noChangeShapeType="1"/>
              </p:cNvPicPr>
              <p:nvPr/>
            </p:nvPicPr>
            <p:blipFill>
              <a:blip r:embed="rId13"/>
              <a:stretch>
                <a:fillRect/>
              </a:stretch>
            </p:blipFill>
            <p:spPr>
              <a:xfrm>
                <a:off x="4514145" y="1701745"/>
                <a:ext cx="386644" cy="289983"/>
              </a:xfrm>
              <a:prstGeom prst="rect">
                <a:avLst/>
              </a:prstGeom>
              <a:ln w="3175">
                <a:solidFill>
                  <a:prstClr val="ltGray"/>
                </a:solidFill>
              </a:ln>
            </p:spPr>
          </p:pic>
        </mc:Fallback>
      </mc:AlternateContent>
    </p:spTree>
    <p:extLst>
      <p:ext uri="{BB962C8B-B14F-4D97-AF65-F5344CB8AC3E}">
        <p14:creationId xmlns:p14="http://schemas.microsoft.com/office/powerpoint/2010/main" val="168572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par>
                                <p:cTn id="19" presetID="22" presetClass="entr" presetSubtype="8"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22" presetClass="entr" presetSubtype="8"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hart, bar chart&#10;&#10;Description automatically generated">
            <a:extLst>
              <a:ext uri="{FF2B5EF4-FFF2-40B4-BE49-F238E27FC236}">
                <a16:creationId xmlns:a16="http://schemas.microsoft.com/office/drawing/2014/main" id="{47499946-C86A-6ED2-631E-8C31455F8259}"/>
              </a:ext>
            </a:extLst>
          </p:cNvPr>
          <p:cNvPicPr>
            <a:picLocks noChangeAspect="1"/>
          </p:cNvPicPr>
          <p:nvPr/>
        </p:nvPicPr>
        <p:blipFill rotWithShape="1">
          <a:blip r:embed="rId2"/>
          <a:srcRect l="3472" t="2740" b="2343"/>
          <a:stretch/>
        </p:blipFill>
        <p:spPr>
          <a:xfrm>
            <a:off x="3943496" y="1289643"/>
            <a:ext cx="4811486" cy="3240965"/>
          </a:xfrm>
          <a:prstGeom prst="rect">
            <a:avLst/>
          </a:prstGeom>
        </p:spPr>
      </p:pic>
      <p:sp>
        <p:nvSpPr>
          <p:cNvPr id="10" name="TextBox 9">
            <a:extLst>
              <a:ext uri="{FF2B5EF4-FFF2-40B4-BE49-F238E27FC236}">
                <a16:creationId xmlns:a16="http://schemas.microsoft.com/office/drawing/2014/main" id="{65C01537-712B-62D4-6EC0-09E92B8C503F}"/>
              </a:ext>
            </a:extLst>
          </p:cNvPr>
          <p:cNvSpPr txBox="1"/>
          <p:nvPr/>
        </p:nvSpPr>
        <p:spPr>
          <a:xfrm>
            <a:off x="3990064" y="4815999"/>
            <a:ext cx="4754675"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a:rPr>
              <a:t>Number of Times a User used Jarvis</a:t>
            </a:r>
            <a:endParaRPr lang="en-US"/>
          </a:p>
        </p:txBody>
      </p:sp>
      <p:sp>
        <p:nvSpPr>
          <p:cNvPr id="37" name="TextBox 5">
            <a:extLst>
              <a:ext uri="{FF2B5EF4-FFF2-40B4-BE49-F238E27FC236}">
                <a16:creationId xmlns:a16="http://schemas.microsoft.com/office/drawing/2014/main" id="{F6E8A796-86D0-0942-6D06-F106B21219B2}"/>
              </a:ext>
            </a:extLst>
          </p:cNvPr>
          <p:cNvSpPr txBox="1"/>
          <p:nvPr/>
        </p:nvSpPr>
        <p:spPr>
          <a:xfrm>
            <a:off x="4364810" y="1271714"/>
            <a:ext cx="4790726" cy="276999"/>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sz="1200" b="1">
              <a:latin typeface="Calibri"/>
              <a:cs typeface="Arial"/>
            </a:endParaRPr>
          </a:p>
        </p:txBody>
      </p:sp>
      <p:sp>
        <p:nvSpPr>
          <p:cNvPr id="43" name="TextBox 42">
            <a:extLst>
              <a:ext uri="{FF2B5EF4-FFF2-40B4-BE49-F238E27FC236}">
                <a16:creationId xmlns:a16="http://schemas.microsoft.com/office/drawing/2014/main" id="{1FF5B492-51AD-08DC-D780-948612294678}"/>
              </a:ext>
            </a:extLst>
          </p:cNvPr>
          <p:cNvSpPr txBox="1"/>
          <p:nvPr/>
        </p:nvSpPr>
        <p:spPr>
          <a:xfrm>
            <a:off x="3281529" y="2700439"/>
            <a:ext cx="506573"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Calibri"/>
              </a:rPr>
              <a:t>% of User</a:t>
            </a:r>
          </a:p>
        </p:txBody>
      </p:sp>
      <p:sp>
        <p:nvSpPr>
          <p:cNvPr id="5" name="TextBox 4">
            <a:extLst>
              <a:ext uri="{FF2B5EF4-FFF2-40B4-BE49-F238E27FC236}">
                <a16:creationId xmlns:a16="http://schemas.microsoft.com/office/drawing/2014/main" id="{55DA3B55-AAA1-1429-F2FE-E00C06CB2D56}"/>
              </a:ext>
            </a:extLst>
          </p:cNvPr>
          <p:cNvSpPr txBox="1"/>
          <p:nvPr/>
        </p:nvSpPr>
        <p:spPr>
          <a:xfrm>
            <a:off x="4204563" y="1264023"/>
            <a:ext cx="920459"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latin typeface="Calibri"/>
                <a:cs typeface="Calibri"/>
              </a:rPr>
              <a:t>95.4%</a:t>
            </a:r>
            <a:endParaRPr lang="en-US" sz="1600" b="1" i="1"/>
          </a:p>
        </p:txBody>
      </p:sp>
      <p:sp>
        <p:nvSpPr>
          <p:cNvPr id="9" name="TextBox 8">
            <a:extLst>
              <a:ext uri="{FF2B5EF4-FFF2-40B4-BE49-F238E27FC236}">
                <a16:creationId xmlns:a16="http://schemas.microsoft.com/office/drawing/2014/main" id="{0610EC5E-DD8C-B029-8B8B-41CABA6F21D3}"/>
              </a:ext>
            </a:extLst>
          </p:cNvPr>
          <p:cNvSpPr txBox="1"/>
          <p:nvPr/>
        </p:nvSpPr>
        <p:spPr>
          <a:xfrm>
            <a:off x="5363152" y="1264023"/>
            <a:ext cx="920459"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latin typeface="Calibri"/>
                <a:cs typeface="Calibri"/>
              </a:rPr>
              <a:t>4.5%</a:t>
            </a:r>
            <a:endParaRPr lang="en-US" sz="1600" b="1" i="1"/>
          </a:p>
        </p:txBody>
      </p:sp>
      <p:sp>
        <p:nvSpPr>
          <p:cNvPr id="15" name="TextBox 14">
            <a:extLst>
              <a:ext uri="{FF2B5EF4-FFF2-40B4-BE49-F238E27FC236}">
                <a16:creationId xmlns:a16="http://schemas.microsoft.com/office/drawing/2014/main" id="{40A0D866-8122-AEFA-2F13-9F5E7BFF5007}"/>
              </a:ext>
            </a:extLst>
          </p:cNvPr>
          <p:cNvSpPr txBox="1"/>
          <p:nvPr/>
        </p:nvSpPr>
        <p:spPr>
          <a:xfrm>
            <a:off x="6522357" y="1264023"/>
            <a:ext cx="920459"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latin typeface="Calibri"/>
                <a:cs typeface="Calibri"/>
              </a:rPr>
              <a:t>0.1%</a:t>
            </a:r>
            <a:endParaRPr lang="en-US" sz="1600" b="1" i="1"/>
          </a:p>
        </p:txBody>
      </p:sp>
      <p:sp>
        <p:nvSpPr>
          <p:cNvPr id="19" name="TextBox 18">
            <a:extLst>
              <a:ext uri="{FF2B5EF4-FFF2-40B4-BE49-F238E27FC236}">
                <a16:creationId xmlns:a16="http://schemas.microsoft.com/office/drawing/2014/main" id="{4EB2499A-AD99-89FE-6230-8A31ACB22189}"/>
              </a:ext>
            </a:extLst>
          </p:cNvPr>
          <p:cNvSpPr txBox="1"/>
          <p:nvPr/>
        </p:nvSpPr>
        <p:spPr>
          <a:xfrm>
            <a:off x="7687143" y="1264023"/>
            <a:ext cx="920459"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latin typeface="Calibri"/>
                <a:cs typeface="Calibri"/>
              </a:rPr>
              <a:t>0.01%</a:t>
            </a:r>
            <a:endParaRPr lang="en-US" sz="1600" b="1" i="1"/>
          </a:p>
        </p:txBody>
      </p:sp>
      <p:sp>
        <p:nvSpPr>
          <p:cNvPr id="26" name="TextBox 25">
            <a:extLst>
              <a:ext uri="{FF2B5EF4-FFF2-40B4-BE49-F238E27FC236}">
                <a16:creationId xmlns:a16="http://schemas.microsoft.com/office/drawing/2014/main" id="{ED739BD3-E054-6405-4202-FD112795D3B1}"/>
              </a:ext>
            </a:extLst>
          </p:cNvPr>
          <p:cNvSpPr txBox="1"/>
          <p:nvPr/>
        </p:nvSpPr>
        <p:spPr>
          <a:xfrm>
            <a:off x="574318" y="3429000"/>
            <a:ext cx="2480482" cy="193899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atin typeface="Calibri"/>
                <a:cs typeface="Calibri"/>
              </a:rPr>
              <a:t>So, </a:t>
            </a:r>
            <a:r>
              <a:rPr lang="en-US">
                <a:solidFill>
                  <a:srgbClr val="9932CC"/>
                </a:solidFill>
                <a:latin typeface="Calibri"/>
                <a:cs typeface="Arial"/>
              </a:rPr>
              <a:t>95%</a:t>
            </a:r>
            <a:r>
              <a:rPr lang="en-US">
                <a:latin typeface="Calibri"/>
                <a:cs typeface="Arial"/>
              </a:rPr>
              <a:t> of Users:</a:t>
            </a:r>
            <a:endParaRPr lang="en-US">
              <a:latin typeface="Arial" panose="020B0604020202020204"/>
              <a:cs typeface="Arial"/>
            </a:endParaRPr>
          </a:p>
          <a:p>
            <a:endParaRPr lang="en-US">
              <a:latin typeface="Calibri"/>
              <a:cs typeface="Arial"/>
            </a:endParaRPr>
          </a:p>
          <a:p>
            <a:pPr lvl="1" indent="-228600">
              <a:buFont typeface="Wingdings" panose="020B0604020202020204" pitchFamily="34" charset="0"/>
              <a:buChar char="Ø"/>
            </a:pPr>
            <a:r>
              <a:rPr lang="en-US">
                <a:latin typeface="Calibri"/>
                <a:cs typeface="Calibri"/>
              </a:rPr>
              <a:t>Used </a:t>
            </a:r>
            <a:r>
              <a:rPr lang="en-US">
                <a:solidFill>
                  <a:srgbClr val="9932CC"/>
                </a:solidFill>
                <a:latin typeface="Calibri"/>
                <a:cs typeface="Calibri"/>
              </a:rPr>
              <a:t>1 to 10</a:t>
            </a:r>
            <a:r>
              <a:rPr lang="en-US">
                <a:latin typeface="Calibri"/>
                <a:cs typeface="Calibri"/>
              </a:rPr>
              <a:t> times</a:t>
            </a:r>
            <a:endParaRPr lang="en-US">
              <a:latin typeface="Calibri"/>
              <a:cs typeface="Arial" panose="020B0604020202020204"/>
            </a:endParaRPr>
          </a:p>
        </p:txBody>
      </p:sp>
      <p:sp>
        <p:nvSpPr>
          <p:cNvPr id="29" name="TextBox 28">
            <a:extLst>
              <a:ext uri="{FF2B5EF4-FFF2-40B4-BE49-F238E27FC236}">
                <a16:creationId xmlns:a16="http://schemas.microsoft.com/office/drawing/2014/main" id="{3F052EF9-B90B-137F-519D-CFFD75B23142}"/>
              </a:ext>
            </a:extLst>
          </p:cNvPr>
          <p:cNvSpPr txBox="1"/>
          <p:nvPr/>
        </p:nvSpPr>
        <p:spPr>
          <a:xfrm>
            <a:off x="251818" y="1235429"/>
            <a:ext cx="3343475"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Calibri"/>
                <a:ea typeface="+mn-lt"/>
                <a:cs typeface="Calibri"/>
              </a:rPr>
              <a:t>Users Usage </a:t>
            </a:r>
            <a:endParaRPr lang="en-US">
              <a:latin typeface="Arial" panose="020B0604020202020204"/>
              <a:ea typeface="+mn-lt"/>
              <a:cs typeface="Arial" panose="020B0604020202020204"/>
            </a:endParaRPr>
          </a:p>
        </p:txBody>
      </p:sp>
      <p:cxnSp>
        <p:nvCxnSpPr>
          <p:cNvPr id="8" name="Straight Arrow Connector 7">
            <a:extLst>
              <a:ext uri="{FF2B5EF4-FFF2-40B4-BE49-F238E27FC236}">
                <a16:creationId xmlns:a16="http://schemas.microsoft.com/office/drawing/2014/main" id="{64A67351-AB70-0722-BF68-CB3AB8408DD6}"/>
              </a:ext>
            </a:extLst>
          </p:cNvPr>
          <p:cNvCxnSpPr/>
          <p:nvPr/>
        </p:nvCxnSpPr>
        <p:spPr>
          <a:xfrm>
            <a:off x="766929" y="2327121"/>
            <a:ext cx="2514600" cy="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99D16F04-71B2-54D4-EA7A-44517D855BC6}"/>
              </a:ext>
            </a:extLst>
          </p:cNvPr>
          <p:cNvGrpSpPr/>
          <p:nvPr/>
        </p:nvGrpSpPr>
        <p:grpSpPr>
          <a:xfrm>
            <a:off x="4365998" y="4574016"/>
            <a:ext cx="3957308" cy="246221"/>
            <a:chOff x="4197836" y="3717643"/>
            <a:chExt cx="3957308" cy="246221"/>
          </a:xfrm>
        </p:grpSpPr>
        <p:sp>
          <p:nvSpPr>
            <p:cNvPr id="13" name="TextBox 12">
              <a:extLst>
                <a:ext uri="{FF2B5EF4-FFF2-40B4-BE49-F238E27FC236}">
                  <a16:creationId xmlns:a16="http://schemas.microsoft.com/office/drawing/2014/main" id="{2150DEB9-1370-8994-81FB-3EA26D37C624}"/>
                </a:ext>
              </a:extLst>
            </p:cNvPr>
            <p:cNvSpPr txBox="1"/>
            <p:nvPr/>
          </p:nvSpPr>
          <p:spPr>
            <a:xfrm>
              <a:off x="4197836" y="3717643"/>
              <a:ext cx="562487" cy="246221"/>
            </a:xfrm>
            <a:prstGeom prst="rect">
              <a:avLst/>
            </a:prstGeom>
            <a:noFill/>
            <a:ln w="12700">
              <a:solidFill>
                <a:srgbClr val="9932C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 to 10</a:t>
              </a:r>
            </a:p>
          </p:txBody>
        </p:sp>
        <p:sp>
          <p:nvSpPr>
            <p:cNvPr id="17" name="TextBox 16">
              <a:extLst>
                <a:ext uri="{FF2B5EF4-FFF2-40B4-BE49-F238E27FC236}">
                  <a16:creationId xmlns:a16="http://schemas.microsoft.com/office/drawing/2014/main" id="{9C8F8CF5-F88D-D8FD-9C6B-C1F58B669428}"/>
                </a:ext>
              </a:extLst>
            </p:cNvPr>
            <p:cNvSpPr txBox="1"/>
            <p:nvPr/>
          </p:nvSpPr>
          <p:spPr>
            <a:xfrm>
              <a:off x="6341121" y="3717643"/>
              <a:ext cx="813415" cy="246221"/>
            </a:xfrm>
            <a:prstGeom prst="rect">
              <a:avLst/>
            </a:prstGeom>
            <a:noFill/>
            <a:ln w="12700">
              <a:solidFill>
                <a:srgbClr val="E9686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100 to 1000</a:t>
              </a:r>
            </a:p>
          </p:txBody>
        </p:sp>
        <p:sp>
          <p:nvSpPr>
            <p:cNvPr id="24" name="TextBox 23">
              <a:extLst>
                <a:ext uri="{FF2B5EF4-FFF2-40B4-BE49-F238E27FC236}">
                  <a16:creationId xmlns:a16="http://schemas.microsoft.com/office/drawing/2014/main" id="{7D492B6E-D00C-ED9E-F355-52D51A174706}"/>
                </a:ext>
              </a:extLst>
            </p:cNvPr>
            <p:cNvSpPr txBox="1"/>
            <p:nvPr/>
          </p:nvSpPr>
          <p:spPr>
            <a:xfrm>
              <a:off x="5257950" y="3717643"/>
              <a:ext cx="710283" cy="246221"/>
            </a:xfrm>
            <a:prstGeom prst="rect">
              <a:avLst/>
            </a:prstGeom>
            <a:noFill/>
            <a:ln w="12700">
              <a:solidFill>
                <a:srgbClr val="FFEC8B"/>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10 to 100</a:t>
              </a:r>
              <a:endParaRPr lang="en-US" b="1">
                <a:cs typeface="Arial" panose="020B0604020202020204"/>
              </a:endParaRPr>
            </a:p>
          </p:txBody>
        </p:sp>
        <p:sp>
          <p:nvSpPr>
            <p:cNvPr id="28" name="TextBox 27">
              <a:extLst>
                <a:ext uri="{FF2B5EF4-FFF2-40B4-BE49-F238E27FC236}">
                  <a16:creationId xmlns:a16="http://schemas.microsoft.com/office/drawing/2014/main" id="{29899C44-AE57-DC67-DA42-3F0FC62F58E6}"/>
                </a:ext>
              </a:extLst>
            </p:cNvPr>
            <p:cNvSpPr txBox="1"/>
            <p:nvPr/>
          </p:nvSpPr>
          <p:spPr>
            <a:xfrm>
              <a:off x="7618129" y="3717643"/>
              <a:ext cx="537015" cy="246221"/>
            </a:xfrm>
            <a:prstGeom prst="rect">
              <a:avLst/>
            </a:prstGeom>
            <a:noFill/>
            <a:ln w="12700">
              <a:solidFill>
                <a:srgbClr val="77D477"/>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&gt; 1000</a:t>
              </a:r>
            </a:p>
          </p:txBody>
        </p:sp>
      </p:grpSp>
      <p:sp>
        <p:nvSpPr>
          <p:cNvPr id="32" name="TextBox 31">
            <a:extLst>
              <a:ext uri="{FF2B5EF4-FFF2-40B4-BE49-F238E27FC236}">
                <a16:creationId xmlns:a16="http://schemas.microsoft.com/office/drawing/2014/main" id="{29C449C2-D068-952F-7B2C-3F247390DB71}"/>
              </a:ext>
            </a:extLst>
          </p:cNvPr>
          <p:cNvSpPr txBox="1"/>
          <p:nvPr/>
        </p:nvSpPr>
        <p:spPr>
          <a:xfrm>
            <a:off x="3778624" y="4257411"/>
            <a:ext cx="239857"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0</a:t>
            </a:r>
          </a:p>
        </p:txBody>
      </p:sp>
      <p:sp>
        <p:nvSpPr>
          <p:cNvPr id="35" name="TextBox 34">
            <a:extLst>
              <a:ext uri="{FF2B5EF4-FFF2-40B4-BE49-F238E27FC236}">
                <a16:creationId xmlns:a16="http://schemas.microsoft.com/office/drawing/2014/main" id="{C4B075AA-A503-AEA8-EA48-50815F077C11}"/>
              </a:ext>
            </a:extLst>
          </p:cNvPr>
          <p:cNvSpPr txBox="1"/>
          <p:nvPr/>
        </p:nvSpPr>
        <p:spPr>
          <a:xfrm>
            <a:off x="3697941" y="3671049"/>
            <a:ext cx="333986"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20</a:t>
            </a:r>
          </a:p>
        </p:txBody>
      </p:sp>
      <p:sp>
        <p:nvSpPr>
          <p:cNvPr id="38" name="TextBox 37">
            <a:extLst>
              <a:ext uri="{FF2B5EF4-FFF2-40B4-BE49-F238E27FC236}">
                <a16:creationId xmlns:a16="http://schemas.microsoft.com/office/drawing/2014/main" id="{B70961E6-3437-C8A9-8A50-2A8D4FD05F62}"/>
              </a:ext>
            </a:extLst>
          </p:cNvPr>
          <p:cNvSpPr txBox="1"/>
          <p:nvPr/>
        </p:nvSpPr>
        <p:spPr>
          <a:xfrm>
            <a:off x="3704667" y="3086810"/>
            <a:ext cx="327263"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40</a:t>
            </a:r>
          </a:p>
        </p:txBody>
      </p:sp>
      <p:sp>
        <p:nvSpPr>
          <p:cNvPr id="40" name="TextBox 39">
            <a:extLst>
              <a:ext uri="{FF2B5EF4-FFF2-40B4-BE49-F238E27FC236}">
                <a16:creationId xmlns:a16="http://schemas.microsoft.com/office/drawing/2014/main" id="{DF3A666C-4564-929B-C73F-518EC8CEE1B1}"/>
              </a:ext>
            </a:extLst>
          </p:cNvPr>
          <p:cNvSpPr txBox="1"/>
          <p:nvPr/>
        </p:nvSpPr>
        <p:spPr>
          <a:xfrm>
            <a:off x="3691220" y="2501154"/>
            <a:ext cx="340709"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60</a:t>
            </a:r>
          </a:p>
        </p:txBody>
      </p:sp>
      <p:sp>
        <p:nvSpPr>
          <p:cNvPr id="42" name="TextBox 41">
            <a:extLst>
              <a:ext uri="{FF2B5EF4-FFF2-40B4-BE49-F238E27FC236}">
                <a16:creationId xmlns:a16="http://schemas.microsoft.com/office/drawing/2014/main" id="{359F40EF-FF35-485B-47A6-5E3CCADB77F5}"/>
              </a:ext>
            </a:extLst>
          </p:cNvPr>
          <p:cNvSpPr txBox="1"/>
          <p:nvPr/>
        </p:nvSpPr>
        <p:spPr>
          <a:xfrm>
            <a:off x="3704665" y="1916206"/>
            <a:ext cx="333986"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80</a:t>
            </a:r>
          </a:p>
        </p:txBody>
      </p:sp>
      <p:sp>
        <p:nvSpPr>
          <p:cNvPr id="46" name="TextBox 45">
            <a:extLst>
              <a:ext uri="{FF2B5EF4-FFF2-40B4-BE49-F238E27FC236}">
                <a16:creationId xmlns:a16="http://schemas.microsoft.com/office/drawing/2014/main" id="{B42D7804-0D34-113E-7C6E-2B65AE294825}"/>
              </a:ext>
            </a:extLst>
          </p:cNvPr>
          <p:cNvSpPr txBox="1"/>
          <p:nvPr/>
        </p:nvSpPr>
        <p:spPr>
          <a:xfrm>
            <a:off x="3617261" y="1337984"/>
            <a:ext cx="441561"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100</a:t>
            </a:r>
          </a:p>
        </p:txBody>
      </p:sp>
      <p:sp>
        <p:nvSpPr>
          <p:cNvPr id="4" name="TextBox 3">
            <a:extLst>
              <a:ext uri="{FF2B5EF4-FFF2-40B4-BE49-F238E27FC236}">
                <a16:creationId xmlns:a16="http://schemas.microsoft.com/office/drawing/2014/main" id="{3F78C311-7BE2-BD8E-16DC-C4D3AE6D240C}"/>
              </a:ext>
            </a:extLst>
          </p:cNvPr>
          <p:cNvSpPr txBox="1"/>
          <p:nvPr/>
        </p:nvSpPr>
        <p:spPr>
          <a:xfrm>
            <a:off x="577953" y="2320371"/>
            <a:ext cx="2105839" cy="1200329"/>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Calibri"/>
                <a:cs typeface="Calibri"/>
              </a:rPr>
              <a:t>Users grouped by usage</a:t>
            </a:r>
          </a:p>
        </p:txBody>
      </p:sp>
      <p:sp>
        <p:nvSpPr>
          <p:cNvPr id="2" name="TextBox 1">
            <a:extLst>
              <a:ext uri="{FF2B5EF4-FFF2-40B4-BE49-F238E27FC236}">
                <a16:creationId xmlns:a16="http://schemas.microsoft.com/office/drawing/2014/main" id="{410D31F5-908F-D79A-9C5A-D5CAB2FF3DCD}"/>
              </a:ext>
            </a:extLst>
          </p:cNvPr>
          <p:cNvSpPr txBox="1"/>
          <p:nvPr/>
        </p:nvSpPr>
        <p:spPr>
          <a:xfrm>
            <a:off x="584437" y="1851517"/>
            <a:ext cx="301085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latin typeface="Calibri"/>
              </a:rPr>
              <a:t>(User Count = 12,273)</a:t>
            </a:r>
            <a:endParaRPr lang="en-US">
              <a:cs typeface="Calibri"/>
            </a:endParaRPr>
          </a:p>
        </p:txBody>
      </p:sp>
    </p:spTree>
    <p:extLst>
      <p:ext uri="{BB962C8B-B14F-4D97-AF65-F5344CB8AC3E}">
        <p14:creationId xmlns:p14="http://schemas.microsoft.com/office/powerpoint/2010/main" val="171176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4">
            <a:extLst>
              <a:ext uri="{FF2B5EF4-FFF2-40B4-BE49-F238E27FC236}">
                <a16:creationId xmlns:a16="http://schemas.microsoft.com/office/drawing/2014/main" id="{9B35B66A-F1E5-36FC-E2D5-15BEF0E61891}"/>
              </a:ext>
            </a:extLst>
          </p:cNvPr>
          <p:cNvPicPr>
            <a:picLocks noChangeAspect="1"/>
          </p:cNvPicPr>
          <p:nvPr/>
        </p:nvPicPr>
        <p:blipFill>
          <a:blip r:embed="rId2"/>
          <a:stretch>
            <a:fillRect/>
          </a:stretch>
        </p:blipFill>
        <p:spPr>
          <a:xfrm>
            <a:off x="5479676" y="1879172"/>
            <a:ext cx="1640542" cy="2050787"/>
          </a:xfrm>
          <a:prstGeom prst="rect">
            <a:avLst/>
          </a:prstGeom>
        </p:spPr>
      </p:pic>
      <p:pic>
        <p:nvPicPr>
          <p:cNvPr id="2" name="Picture 6" descr="Chart, histogram&#10;&#10;Description automatically generated">
            <a:extLst>
              <a:ext uri="{FF2B5EF4-FFF2-40B4-BE49-F238E27FC236}">
                <a16:creationId xmlns:a16="http://schemas.microsoft.com/office/drawing/2014/main" id="{5053AE05-8739-9BCD-DFED-03E5870BAEB0}"/>
              </a:ext>
            </a:extLst>
          </p:cNvPr>
          <p:cNvPicPr>
            <a:picLocks noChangeAspect="1"/>
          </p:cNvPicPr>
          <p:nvPr/>
        </p:nvPicPr>
        <p:blipFill rotWithShape="1">
          <a:blip r:embed="rId3"/>
          <a:srcRect l="2851" t="2761" b="3988"/>
          <a:stretch/>
        </p:blipFill>
        <p:spPr>
          <a:xfrm>
            <a:off x="3711742" y="1252144"/>
            <a:ext cx="5077328" cy="3535684"/>
          </a:xfrm>
          <a:prstGeom prst="rect">
            <a:avLst/>
          </a:prstGeom>
        </p:spPr>
      </p:pic>
      <p:sp>
        <p:nvSpPr>
          <p:cNvPr id="16" name="TextBox 15">
            <a:extLst>
              <a:ext uri="{FF2B5EF4-FFF2-40B4-BE49-F238E27FC236}">
                <a16:creationId xmlns:a16="http://schemas.microsoft.com/office/drawing/2014/main" id="{3EE061D1-B594-C036-AD9A-98375327D591}"/>
              </a:ext>
            </a:extLst>
          </p:cNvPr>
          <p:cNvSpPr txBox="1"/>
          <p:nvPr/>
        </p:nvSpPr>
        <p:spPr>
          <a:xfrm>
            <a:off x="436759" y="2401051"/>
            <a:ext cx="2041309" cy="923330"/>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800">
                <a:latin typeface="Calibri"/>
                <a:cs typeface="Calibri"/>
              </a:rPr>
              <a:t>Users receive</a:t>
            </a:r>
            <a:r>
              <a:rPr lang="en-US" sz="1800" i="1">
                <a:latin typeface="Calibri"/>
                <a:cs typeface="Calibri"/>
              </a:rPr>
              <a:t> </a:t>
            </a:r>
            <a:endParaRPr lang="en-US" sz="1800">
              <a:cs typeface="Arial"/>
            </a:endParaRPr>
          </a:p>
          <a:p>
            <a:r>
              <a:rPr lang="en-US" sz="1800" b="1" i="1">
                <a:latin typeface="Calibri"/>
                <a:cs typeface="Calibri"/>
              </a:rPr>
              <a:t>      1-16</a:t>
            </a:r>
            <a:r>
              <a:rPr lang="en-US" sz="1800" i="1">
                <a:latin typeface="Calibri"/>
                <a:cs typeface="Calibri"/>
              </a:rPr>
              <a:t> </a:t>
            </a:r>
            <a:r>
              <a:rPr lang="en-US" sz="1800">
                <a:latin typeface="Calibri"/>
                <a:cs typeface="Calibri"/>
              </a:rPr>
              <a:t>responses</a:t>
            </a:r>
            <a:endParaRPr lang="en-US" sz="1800">
              <a:latin typeface="Arial" panose="020B0604020202020204"/>
              <a:cs typeface="Arial" panose="020B0604020202020204"/>
            </a:endParaRPr>
          </a:p>
          <a:p>
            <a:r>
              <a:rPr lang="en-US" sz="1800">
                <a:latin typeface="Calibri"/>
                <a:cs typeface="Calibri"/>
              </a:rPr>
              <a:t>      per transaction</a:t>
            </a:r>
            <a:r>
              <a:rPr lang="en-US" sz="1800" i="1">
                <a:latin typeface="Calibri"/>
                <a:cs typeface="Calibri"/>
              </a:rPr>
              <a:t>.</a:t>
            </a:r>
            <a:endParaRPr lang="en-US" sz="1800">
              <a:cs typeface="Arial" panose="020B0604020202020204"/>
            </a:endParaRPr>
          </a:p>
        </p:txBody>
      </p:sp>
      <p:sp>
        <p:nvSpPr>
          <p:cNvPr id="6" name="TextBox 5">
            <a:extLst>
              <a:ext uri="{FF2B5EF4-FFF2-40B4-BE49-F238E27FC236}">
                <a16:creationId xmlns:a16="http://schemas.microsoft.com/office/drawing/2014/main" id="{9DC85166-EA1D-DD44-A497-F4D220023F66}"/>
              </a:ext>
            </a:extLst>
          </p:cNvPr>
          <p:cNvSpPr txBox="1"/>
          <p:nvPr/>
        </p:nvSpPr>
        <p:spPr>
          <a:xfrm>
            <a:off x="3711976" y="4983089"/>
            <a:ext cx="3245194"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panose="020B0604020202020204"/>
              </a:rPr>
              <a:t>Number of Responses Jarvis Returns</a:t>
            </a:r>
          </a:p>
        </p:txBody>
      </p:sp>
      <p:sp>
        <p:nvSpPr>
          <p:cNvPr id="4" name="TextBox 3">
            <a:extLst>
              <a:ext uri="{FF2B5EF4-FFF2-40B4-BE49-F238E27FC236}">
                <a16:creationId xmlns:a16="http://schemas.microsoft.com/office/drawing/2014/main" id="{68703005-13B1-008D-36BA-C47EF98FB7E2}"/>
              </a:ext>
            </a:extLst>
          </p:cNvPr>
          <p:cNvSpPr txBox="1"/>
          <p:nvPr/>
        </p:nvSpPr>
        <p:spPr>
          <a:xfrm>
            <a:off x="238370" y="1242153"/>
            <a:ext cx="3330030"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Calibri"/>
                <a:ea typeface="+mn-lt"/>
                <a:cs typeface="Calibri"/>
              </a:rPr>
              <a:t>Plugin Responses</a:t>
            </a:r>
            <a:endParaRPr lang="en-US" sz="2800">
              <a:latin typeface="Calibri"/>
              <a:cs typeface="Calibri"/>
            </a:endParaRPr>
          </a:p>
        </p:txBody>
      </p:sp>
      <p:sp>
        <p:nvSpPr>
          <p:cNvPr id="101" name="TextBox 100">
            <a:extLst>
              <a:ext uri="{FF2B5EF4-FFF2-40B4-BE49-F238E27FC236}">
                <a16:creationId xmlns:a16="http://schemas.microsoft.com/office/drawing/2014/main" id="{7A66CE50-74C6-9009-C9FE-FE771F72A465}"/>
              </a:ext>
            </a:extLst>
          </p:cNvPr>
          <p:cNvSpPr txBox="1"/>
          <p:nvPr/>
        </p:nvSpPr>
        <p:spPr>
          <a:xfrm>
            <a:off x="5158194" y="4733365"/>
            <a:ext cx="168021"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5</a:t>
            </a:r>
          </a:p>
        </p:txBody>
      </p:sp>
      <p:sp>
        <p:nvSpPr>
          <p:cNvPr id="103" name="TextBox 102">
            <a:extLst>
              <a:ext uri="{FF2B5EF4-FFF2-40B4-BE49-F238E27FC236}">
                <a16:creationId xmlns:a16="http://schemas.microsoft.com/office/drawing/2014/main" id="{D50CD8DF-EF40-8B4D-CD0D-2DE4F8F7F83E}"/>
              </a:ext>
            </a:extLst>
          </p:cNvPr>
          <p:cNvSpPr txBox="1"/>
          <p:nvPr/>
        </p:nvSpPr>
        <p:spPr>
          <a:xfrm>
            <a:off x="5442426" y="4733365"/>
            <a:ext cx="167628"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6</a:t>
            </a:r>
          </a:p>
        </p:txBody>
      </p:sp>
      <p:sp>
        <p:nvSpPr>
          <p:cNvPr id="105" name="TextBox 104">
            <a:extLst>
              <a:ext uri="{FF2B5EF4-FFF2-40B4-BE49-F238E27FC236}">
                <a16:creationId xmlns:a16="http://schemas.microsoft.com/office/drawing/2014/main" id="{938ACD05-586A-851F-44D5-88CC5EA7E19D}"/>
              </a:ext>
            </a:extLst>
          </p:cNvPr>
          <p:cNvSpPr txBox="1"/>
          <p:nvPr/>
        </p:nvSpPr>
        <p:spPr>
          <a:xfrm>
            <a:off x="5728633" y="4736728"/>
            <a:ext cx="166887"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7</a:t>
            </a:r>
          </a:p>
        </p:txBody>
      </p:sp>
      <p:sp>
        <p:nvSpPr>
          <p:cNvPr id="107" name="TextBox 106">
            <a:extLst>
              <a:ext uri="{FF2B5EF4-FFF2-40B4-BE49-F238E27FC236}">
                <a16:creationId xmlns:a16="http://schemas.microsoft.com/office/drawing/2014/main" id="{97F98D48-71C7-1231-E175-95531BF8D279}"/>
              </a:ext>
            </a:extLst>
          </p:cNvPr>
          <p:cNvSpPr txBox="1"/>
          <p:nvPr/>
        </p:nvSpPr>
        <p:spPr>
          <a:xfrm>
            <a:off x="6015371" y="4736728"/>
            <a:ext cx="171029"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8</a:t>
            </a:r>
          </a:p>
        </p:txBody>
      </p:sp>
      <p:sp>
        <p:nvSpPr>
          <p:cNvPr id="109" name="TextBox 108">
            <a:extLst>
              <a:ext uri="{FF2B5EF4-FFF2-40B4-BE49-F238E27FC236}">
                <a16:creationId xmlns:a16="http://schemas.microsoft.com/office/drawing/2014/main" id="{563C6910-2B0A-A93F-5F89-CE68AC2732E7}"/>
              </a:ext>
            </a:extLst>
          </p:cNvPr>
          <p:cNvSpPr txBox="1"/>
          <p:nvPr/>
        </p:nvSpPr>
        <p:spPr>
          <a:xfrm>
            <a:off x="6312878" y="4736728"/>
            <a:ext cx="162746"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9</a:t>
            </a:r>
          </a:p>
        </p:txBody>
      </p:sp>
      <p:sp>
        <p:nvSpPr>
          <p:cNvPr id="111" name="TextBox 110">
            <a:extLst>
              <a:ext uri="{FF2B5EF4-FFF2-40B4-BE49-F238E27FC236}">
                <a16:creationId xmlns:a16="http://schemas.microsoft.com/office/drawing/2014/main" id="{A1260304-7AAF-C3FD-42B4-214B6CC94977}"/>
              </a:ext>
            </a:extLst>
          </p:cNvPr>
          <p:cNvSpPr txBox="1"/>
          <p:nvPr/>
        </p:nvSpPr>
        <p:spPr>
          <a:xfrm>
            <a:off x="6510231" y="4736728"/>
            <a:ext cx="32839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10</a:t>
            </a:r>
          </a:p>
        </p:txBody>
      </p:sp>
      <p:sp>
        <p:nvSpPr>
          <p:cNvPr id="113" name="TextBox 112">
            <a:extLst>
              <a:ext uri="{FF2B5EF4-FFF2-40B4-BE49-F238E27FC236}">
                <a16:creationId xmlns:a16="http://schemas.microsoft.com/office/drawing/2014/main" id="{5A750B12-EB8B-9B6B-973E-AF8892C3000C}"/>
              </a:ext>
            </a:extLst>
          </p:cNvPr>
          <p:cNvSpPr txBox="1"/>
          <p:nvPr/>
        </p:nvSpPr>
        <p:spPr>
          <a:xfrm>
            <a:off x="6800876" y="4736727"/>
            <a:ext cx="320115" cy="25036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11</a:t>
            </a:r>
          </a:p>
        </p:txBody>
      </p:sp>
      <p:sp>
        <p:nvSpPr>
          <p:cNvPr id="115" name="TextBox 114">
            <a:extLst>
              <a:ext uri="{FF2B5EF4-FFF2-40B4-BE49-F238E27FC236}">
                <a16:creationId xmlns:a16="http://schemas.microsoft.com/office/drawing/2014/main" id="{E588FF4F-25A5-6146-57BF-13841534E686}"/>
              </a:ext>
            </a:extLst>
          </p:cNvPr>
          <p:cNvSpPr txBox="1"/>
          <p:nvPr/>
        </p:nvSpPr>
        <p:spPr>
          <a:xfrm>
            <a:off x="3994917" y="4733365"/>
            <a:ext cx="186069"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a:t>
            </a:r>
          </a:p>
        </p:txBody>
      </p:sp>
      <p:sp>
        <p:nvSpPr>
          <p:cNvPr id="117" name="TextBox 116">
            <a:extLst>
              <a:ext uri="{FF2B5EF4-FFF2-40B4-BE49-F238E27FC236}">
                <a16:creationId xmlns:a16="http://schemas.microsoft.com/office/drawing/2014/main" id="{8A920FA3-75FC-F824-2BED-EBF5B5A6D064}"/>
              </a:ext>
            </a:extLst>
          </p:cNvPr>
          <p:cNvSpPr txBox="1"/>
          <p:nvPr/>
        </p:nvSpPr>
        <p:spPr>
          <a:xfrm>
            <a:off x="4282114" y="4733365"/>
            <a:ext cx="186068"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2</a:t>
            </a:r>
          </a:p>
        </p:txBody>
      </p:sp>
      <p:sp>
        <p:nvSpPr>
          <p:cNvPr id="119" name="TextBox 118">
            <a:extLst>
              <a:ext uri="{FF2B5EF4-FFF2-40B4-BE49-F238E27FC236}">
                <a16:creationId xmlns:a16="http://schemas.microsoft.com/office/drawing/2014/main" id="{9B2AF50D-332A-6C8F-42E7-DABFD4BDDFDD}"/>
              </a:ext>
            </a:extLst>
          </p:cNvPr>
          <p:cNvSpPr txBox="1"/>
          <p:nvPr/>
        </p:nvSpPr>
        <p:spPr>
          <a:xfrm>
            <a:off x="4861755" y="4733365"/>
            <a:ext cx="168021"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4</a:t>
            </a:r>
          </a:p>
        </p:txBody>
      </p:sp>
      <p:sp>
        <p:nvSpPr>
          <p:cNvPr id="121" name="TextBox 120">
            <a:extLst>
              <a:ext uri="{FF2B5EF4-FFF2-40B4-BE49-F238E27FC236}">
                <a16:creationId xmlns:a16="http://schemas.microsoft.com/office/drawing/2014/main" id="{2455E3F2-C662-E7B5-4611-0A51DCBE04A4}"/>
              </a:ext>
            </a:extLst>
          </p:cNvPr>
          <p:cNvSpPr txBox="1"/>
          <p:nvPr/>
        </p:nvSpPr>
        <p:spPr>
          <a:xfrm>
            <a:off x="4579012" y="4733365"/>
            <a:ext cx="168021"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3</a:t>
            </a:r>
          </a:p>
        </p:txBody>
      </p:sp>
      <p:sp>
        <p:nvSpPr>
          <p:cNvPr id="122" name="TextBox 121">
            <a:extLst>
              <a:ext uri="{FF2B5EF4-FFF2-40B4-BE49-F238E27FC236}">
                <a16:creationId xmlns:a16="http://schemas.microsoft.com/office/drawing/2014/main" id="{B0EB39CC-9B3F-FB4D-997D-E09153E776FD}"/>
              </a:ext>
            </a:extLst>
          </p:cNvPr>
          <p:cNvSpPr txBox="1"/>
          <p:nvPr/>
        </p:nvSpPr>
        <p:spPr>
          <a:xfrm>
            <a:off x="7088572" y="4736727"/>
            <a:ext cx="320115" cy="25036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12</a:t>
            </a:r>
          </a:p>
        </p:txBody>
      </p:sp>
      <p:sp>
        <p:nvSpPr>
          <p:cNvPr id="123" name="TextBox 122">
            <a:extLst>
              <a:ext uri="{FF2B5EF4-FFF2-40B4-BE49-F238E27FC236}">
                <a16:creationId xmlns:a16="http://schemas.microsoft.com/office/drawing/2014/main" id="{7DB36211-F77D-4F16-A32B-1ABBECA0B831}"/>
              </a:ext>
            </a:extLst>
          </p:cNvPr>
          <p:cNvSpPr txBox="1"/>
          <p:nvPr/>
        </p:nvSpPr>
        <p:spPr>
          <a:xfrm>
            <a:off x="7378391" y="4736727"/>
            <a:ext cx="320115" cy="25036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13</a:t>
            </a:r>
          </a:p>
        </p:txBody>
      </p:sp>
      <p:sp>
        <p:nvSpPr>
          <p:cNvPr id="124" name="TextBox 123">
            <a:extLst>
              <a:ext uri="{FF2B5EF4-FFF2-40B4-BE49-F238E27FC236}">
                <a16:creationId xmlns:a16="http://schemas.microsoft.com/office/drawing/2014/main" id="{3135225A-BC7A-1729-7A4A-0053957E2672}"/>
              </a:ext>
            </a:extLst>
          </p:cNvPr>
          <p:cNvSpPr txBox="1"/>
          <p:nvPr/>
        </p:nvSpPr>
        <p:spPr>
          <a:xfrm>
            <a:off x="7660072" y="4736727"/>
            <a:ext cx="320115" cy="25036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14</a:t>
            </a:r>
          </a:p>
        </p:txBody>
      </p:sp>
      <p:sp>
        <p:nvSpPr>
          <p:cNvPr id="125" name="TextBox 124">
            <a:extLst>
              <a:ext uri="{FF2B5EF4-FFF2-40B4-BE49-F238E27FC236}">
                <a16:creationId xmlns:a16="http://schemas.microsoft.com/office/drawing/2014/main" id="{CE39BE00-98F1-7B4F-300C-076E3332A528}"/>
              </a:ext>
            </a:extLst>
          </p:cNvPr>
          <p:cNvSpPr txBox="1"/>
          <p:nvPr/>
        </p:nvSpPr>
        <p:spPr>
          <a:xfrm>
            <a:off x="7949891" y="4736727"/>
            <a:ext cx="320115" cy="25036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15</a:t>
            </a:r>
          </a:p>
        </p:txBody>
      </p:sp>
      <p:sp>
        <p:nvSpPr>
          <p:cNvPr id="126" name="TextBox 125">
            <a:extLst>
              <a:ext uri="{FF2B5EF4-FFF2-40B4-BE49-F238E27FC236}">
                <a16:creationId xmlns:a16="http://schemas.microsoft.com/office/drawing/2014/main" id="{2CBFBFDD-655C-1793-C4D8-74740D1F5B7D}"/>
              </a:ext>
            </a:extLst>
          </p:cNvPr>
          <p:cNvSpPr txBox="1"/>
          <p:nvPr/>
        </p:nvSpPr>
        <p:spPr>
          <a:xfrm>
            <a:off x="8238296" y="4736727"/>
            <a:ext cx="320115" cy="25036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16</a:t>
            </a:r>
          </a:p>
        </p:txBody>
      </p:sp>
      <p:sp>
        <p:nvSpPr>
          <p:cNvPr id="127" name="TextBox 126">
            <a:extLst>
              <a:ext uri="{FF2B5EF4-FFF2-40B4-BE49-F238E27FC236}">
                <a16:creationId xmlns:a16="http://schemas.microsoft.com/office/drawing/2014/main" id="{FF222C38-0C15-0E24-5F4F-6BE8CDB2C57F}"/>
              </a:ext>
            </a:extLst>
          </p:cNvPr>
          <p:cNvSpPr txBox="1"/>
          <p:nvPr/>
        </p:nvSpPr>
        <p:spPr>
          <a:xfrm>
            <a:off x="3543301" y="4484595"/>
            <a:ext cx="239857"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0</a:t>
            </a:r>
          </a:p>
        </p:txBody>
      </p:sp>
      <p:sp>
        <p:nvSpPr>
          <p:cNvPr id="128" name="TextBox 127">
            <a:extLst>
              <a:ext uri="{FF2B5EF4-FFF2-40B4-BE49-F238E27FC236}">
                <a16:creationId xmlns:a16="http://schemas.microsoft.com/office/drawing/2014/main" id="{FD43C59C-387E-EFE6-CA08-83A9D05AA207}"/>
              </a:ext>
            </a:extLst>
          </p:cNvPr>
          <p:cNvSpPr txBox="1"/>
          <p:nvPr/>
        </p:nvSpPr>
        <p:spPr>
          <a:xfrm>
            <a:off x="3570195" y="3931851"/>
            <a:ext cx="186069"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5</a:t>
            </a:r>
          </a:p>
        </p:txBody>
      </p:sp>
      <p:sp>
        <p:nvSpPr>
          <p:cNvPr id="129" name="TextBox 128">
            <a:extLst>
              <a:ext uri="{FF2B5EF4-FFF2-40B4-BE49-F238E27FC236}">
                <a16:creationId xmlns:a16="http://schemas.microsoft.com/office/drawing/2014/main" id="{5C6C3121-C0D2-09C7-70F9-509D721A50AE}"/>
              </a:ext>
            </a:extLst>
          </p:cNvPr>
          <p:cNvSpPr txBox="1"/>
          <p:nvPr/>
        </p:nvSpPr>
        <p:spPr>
          <a:xfrm>
            <a:off x="3455896" y="3362473"/>
            <a:ext cx="327263"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10</a:t>
            </a:r>
          </a:p>
        </p:txBody>
      </p:sp>
      <p:sp>
        <p:nvSpPr>
          <p:cNvPr id="130" name="TextBox 129">
            <a:extLst>
              <a:ext uri="{FF2B5EF4-FFF2-40B4-BE49-F238E27FC236}">
                <a16:creationId xmlns:a16="http://schemas.microsoft.com/office/drawing/2014/main" id="{C4F93290-D698-097D-0E44-C7378074EF77}"/>
              </a:ext>
            </a:extLst>
          </p:cNvPr>
          <p:cNvSpPr txBox="1"/>
          <p:nvPr/>
        </p:nvSpPr>
        <p:spPr>
          <a:xfrm>
            <a:off x="3455896" y="2810436"/>
            <a:ext cx="340709"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15</a:t>
            </a:r>
          </a:p>
        </p:txBody>
      </p:sp>
      <p:sp>
        <p:nvSpPr>
          <p:cNvPr id="131" name="TextBox 130">
            <a:extLst>
              <a:ext uri="{FF2B5EF4-FFF2-40B4-BE49-F238E27FC236}">
                <a16:creationId xmlns:a16="http://schemas.microsoft.com/office/drawing/2014/main" id="{ED00DC84-51CB-626F-88AA-7B4A7E6786D5}"/>
              </a:ext>
            </a:extLst>
          </p:cNvPr>
          <p:cNvSpPr txBox="1"/>
          <p:nvPr/>
        </p:nvSpPr>
        <p:spPr>
          <a:xfrm>
            <a:off x="3462618" y="2238935"/>
            <a:ext cx="333986"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20</a:t>
            </a:r>
          </a:p>
        </p:txBody>
      </p:sp>
      <p:sp>
        <p:nvSpPr>
          <p:cNvPr id="132" name="TextBox 131">
            <a:extLst>
              <a:ext uri="{FF2B5EF4-FFF2-40B4-BE49-F238E27FC236}">
                <a16:creationId xmlns:a16="http://schemas.microsoft.com/office/drawing/2014/main" id="{3D2027B0-DC83-FBE6-57E1-27C2CED61FE8}"/>
              </a:ext>
            </a:extLst>
          </p:cNvPr>
          <p:cNvSpPr txBox="1"/>
          <p:nvPr/>
        </p:nvSpPr>
        <p:spPr>
          <a:xfrm>
            <a:off x="3469342" y="1680882"/>
            <a:ext cx="333986"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25</a:t>
            </a:r>
          </a:p>
        </p:txBody>
      </p:sp>
      <p:cxnSp>
        <p:nvCxnSpPr>
          <p:cNvPr id="134" name="Straight Arrow Connector 133">
            <a:extLst>
              <a:ext uri="{FF2B5EF4-FFF2-40B4-BE49-F238E27FC236}">
                <a16:creationId xmlns:a16="http://schemas.microsoft.com/office/drawing/2014/main" id="{10D739FB-1ABB-987C-8B7C-6EFFC57EDA27}"/>
              </a:ext>
            </a:extLst>
          </p:cNvPr>
          <p:cNvCxnSpPr/>
          <p:nvPr/>
        </p:nvCxnSpPr>
        <p:spPr>
          <a:xfrm>
            <a:off x="516088" y="2365523"/>
            <a:ext cx="2514600" cy="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F63E2D4-70DE-89AA-DAA1-57ABC9164DA6}"/>
              </a:ext>
            </a:extLst>
          </p:cNvPr>
          <p:cNvSpPr txBox="1"/>
          <p:nvPr/>
        </p:nvSpPr>
        <p:spPr>
          <a:xfrm>
            <a:off x="2612832" y="3020221"/>
            <a:ext cx="101187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Calibri"/>
              </a:rPr>
              <a:t>% of Transactions</a:t>
            </a:r>
          </a:p>
        </p:txBody>
      </p:sp>
      <p:sp>
        <p:nvSpPr>
          <p:cNvPr id="3" name="TextBox 2">
            <a:extLst>
              <a:ext uri="{FF2B5EF4-FFF2-40B4-BE49-F238E27FC236}">
                <a16:creationId xmlns:a16="http://schemas.microsoft.com/office/drawing/2014/main" id="{410C151E-F870-40F5-DDF3-BB7DB3DCC096}"/>
              </a:ext>
            </a:extLst>
          </p:cNvPr>
          <p:cNvSpPr txBox="1"/>
          <p:nvPr/>
        </p:nvSpPr>
        <p:spPr>
          <a:xfrm>
            <a:off x="321879" y="1967405"/>
            <a:ext cx="28969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latin typeface="Calibri"/>
              </a:rPr>
              <a:t>(Transaction Count = 42,301)</a:t>
            </a:r>
            <a:endParaRPr lang="en-US" sz="1800">
              <a:cs typeface="Calibri"/>
            </a:endParaRPr>
          </a:p>
        </p:txBody>
      </p:sp>
    </p:spTree>
    <p:extLst>
      <p:ext uri="{BB962C8B-B14F-4D97-AF65-F5344CB8AC3E}">
        <p14:creationId xmlns:p14="http://schemas.microsoft.com/office/powerpoint/2010/main" val="83853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0" descr="Chart, bar chart&#10;&#10;Description automatically generated">
            <a:extLst>
              <a:ext uri="{FF2B5EF4-FFF2-40B4-BE49-F238E27FC236}">
                <a16:creationId xmlns:a16="http://schemas.microsoft.com/office/drawing/2014/main" id="{1060360C-9CB9-5B8F-6EDF-F9EE0C373696}"/>
              </a:ext>
            </a:extLst>
          </p:cNvPr>
          <p:cNvPicPr>
            <a:picLocks noChangeAspect="1"/>
          </p:cNvPicPr>
          <p:nvPr/>
        </p:nvPicPr>
        <p:blipFill rotWithShape="1">
          <a:blip r:embed="rId3"/>
          <a:srcRect l="12719" t="2454" b="3988"/>
          <a:stretch/>
        </p:blipFill>
        <p:spPr>
          <a:xfrm>
            <a:off x="4740442" y="1234804"/>
            <a:ext cx="4012534" cy="3692089"/>
          </a:xfrm>
          <a:prstGeom prst="rect">
            <a:avLst/>
          </a:prstGeom>
        </p:spPr>
      </p:pic>
      <p:sp>
        <p:nvSpPr>
          <p:cNvPr id="17" name="TextBox 16">
            <a:extLst>
              <a:ext uri="{FF2B5EF4-FFF2-40B4-BE49-F238E27FC236}">
                <a16:creationId xmlns:a16="http://schemas.microsoft.com/office/drawing/2014/main" id="{54E3932C-4C79-278B-738A-17F7DAE38924}"/>
              </a:ext>
            </a:extLst>
          </p:cNvPr>
          <p:cNvSpPr txBox="1"/>
          <p:nvPr/>
        </p:nvSpPr>
        <p:spPr>
          <a:xfrm>
            <a:off x="4956155" y="4848314"/>
            <a:ext cx="3748348"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Calibri"/>
              </a:rPr>
              <a:t>% of Transactions (Transaction Count = 42,301)</a:t>
            </a:r>
          </a:p>
        </p:txBody>
      </p:sp>
      <p:sp>
        <p:nvSpPr>
          <p:cNvPr id="19" name="TextBox 18">
            <a:extLst>
              <a:ext uri="{FF2B5EF4-FFF2-40B4-BE49-F238E27FC236}">
                <a16:creationId xmlns:a16="http://schemas.microsoft.com/office/drawing/2014/main" id="{E7E224D7-5A36-04C7-DCE6-24AB0804830E}"/>
              </a:ext>
            </a:extLst>
          </p:cNvPr>
          <p:cNvSpPr txBox="1"/>
          <p:nvPr/>
        </p:nvSpPr>
        <p:spPr>
          <a:xfrm>
            <a:off x="574114" y="2342812"/>
            <a:ext cx="2944398" cy="193899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i="1">
                <a:latin typeface="Calibri"/>
                <a:cs typeface="Calibri"/>
              </a:rPr>
              <a:t>71%</a:t>
            </a:r>
            <a:r>
              <a:rPr lang="en-US" i="1">
                <a:latin typeface="Calibri"/>
                <a:cs typeface="Calibri"/>
              </a:rPr>
              <a:t> </a:t>
            </a:r>
            <a:r>
              <a:rPr lang="en-US">
                <a:latin typeface="Calibri"/>
                <a:cs typeface="Calibri"/>
              </a:rPr>
              <a:t>of Transactions</a:t>
            </a:r>
            <a:r>
              <a:rPr lang="en-US" i="1">
                <a:latin typeface="Calibri"/>
                <a:cs typeface="Calibri"/>
              </a:rPr>
              <a:t> </a:t>
            </a:r>
            <a:r>
              <a:rPr lang="en-US">
                <a:latin typeface="Calibri"/>
                <a:cs typeface="Calibri"/>
              </a:rPr>
              <a:t>received </a:t>
            </a:r>
            <a:r>
              <a:rPr lang="en-US" b="1" i="1">
                <a:latin typeface="Calibri"/>
                <a:cs typeface="Calibri"/>
              </a:rPr>
              <a:t>at least one</a:t>
            </a:r>
            <a:r>
              <a:rPr lang="en-US" i="1">
                <a:latin typeface="Calibri"/>
                <a:cs typeface="Calibri"/>
              </a:rPr>
              <a:t> </a:t>
            </a:r>
            <a:r>
              <a:rPr lang="en-US">
                <a:latin typeface="Calibri"/>
                <a:cs typeface="Calibri"/>
              </a:rPr>
              <a:t>response from</a:t>
            </a:r>
            <a:r>
              <a:rPr lang="en-US" i="1">
                <a:latin typeface="Calibri"/>
                <a:cs typeface="Calibri"/>
              </a:rPr>
              <a:t> </a:t>
            </a:r>
            <a:endParaRPr lang="en-US">
              <a:latin typeface="Arial" panose="020B0604020202020204"/>
              <a:cs typeface="Arial" panose="020B0604020202020204"/>
            </a:endParaRPr>
          </a:p>
          <a:p>
            <a:r>
              <a:rPr lang="en-US" i="1">
                <a:latin typeface="Calibri"/>
                <a:cs typeface="Calibri"/>
              </a:rPr>
              <a:t>      </a:t>
            </a:r>
            <a:r>
              <a:rPr lang="en-US" i="1">
                <a:solidFill>
                  <a:srgbClr val="BE6C88"/>
                </a:solidFill>
                <a:latin typeface="Calibri"/>
                <a:cs typeface="Calibri"/>
              </a:rPr>
              <a:t>Technology Service Center</a:t>
            </a:r>
            <a:endParaRPr lang="en-US">
              <a:solidFill>
                <a:srgbClr val="BE6C88"/>
              </a:solidFill>
              <a:latin typeface="Arial" panose="020B0604020202020204"/>
              <a:cs typeface="Arial" panose="020B0604020202020204"/>
            </a:endParaRPr>
          </a:p>
        </p:txBody>
      </p:sp>
      <p:grpSp>
        <p:nvGrpSpPr>
          <p:cNvPr id="18" name="Group 17">
            <a:extLst>
              <a:ext uri="{FF2B5EF4-FFF2-40B4-BE49-F238E27FC236}">
                <a16:creationId xmlns:a16="http://schemas.microsoft.com/office/drawing/2014/main" id="{1120CB4A-EE6B-0B87-AEC7-D3226E60436C}"/>
              </a:ext>
            </a:extLst>
          </p:cNvPr>
          <p:cNvGrpSpPr/>
          <p:nvPr/>
        </p:nvGrpSpPr>
        <p:grpSpPr>
          <a:xfrm>
            <a:off x="3694328" y="1431346"/>
            <a:ext cx="1752187" cy="3309994"/>
            <a:chOff x="3868785" y="556048"/>
            <a:chExt cx="1752187" cy="3309994"/>
          </a:xfrm>
        </p:grpSpPr>
        <p:sp>
          <p:nvSpPr>
            <p:cNvPr id="4" name="TextBox 3">
              <a:extLst>
                <a:ext uri="{FF2B5EF4-FFF2-40B4-BE49-F238E27FC236}">
                  <a16:creationId xmlns:a16="http://schemas.microsoft.com/office/drawing/2014/main" id="{02724E19-9BCC-2BA1-0C9C-6803ADD2EF82}"/>
                </a:ext>
              </a:extLst>
            </p:cNvPr>
            <p:cNvSpPr txBox="1"/>
            <p:nvPr/>
          </p:nvSpPr>
          <p:spPr>
            <a:xfrm>
              <a:off x="3876562" y="3465932"/>
              <a:ext cx="1002101" cy="400110"/>
            </a:xfrm>
            <a:prstGeom prst="rect">
              <a:avLst/>
            </a:prstGeom>
            <a:noFill/>
            <a:ln w="12700">
              <a:solidFill>
                <a:srgbClr val="9932C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a:cs typeface="Arial"/>
                </a:rPr>
                <a:t>Cool Compliance</a:t>
              </a:r>
              <a:endParaRPr lang="en-US" sz="1000">
                <a:latin typeface="Calibri"/>
                <a:cs typeface="Calibri"/>
              </a:endParaRPr>
            </a:p>
          </p:txBody>
        </p:sp>
        <p:sp>
          <p:nvSpPr>
            <p:cNvPr id="6" name="TextBox 5">
              <a:extLst>
                <a:ext uri="{FF2B5EF4-FFF2-40B4-BE49-F238E27FC236}">
                  <a16:creationId xmlns:a16="http://schemas.microsoft.com/office/drawing/2014/main" id="{62685A6C-6A1B-16B7-03EA-CF38DA92F50D}"/>
                </a:ext>
              </a:extLst>
            </p:cNvPr>
            <p:cNvSpPr txBox="1"/>
            <p:nvPr/>
          </p:nvSpPr>
          <p:spPr>
            <a:xfrm>
              <a:off x="3873751" y="2383708"/>
              <a:ext cx="1001819" cy="246221"/>
            </a:xfrm>
            <a:prstGeom prst="rect">
              <a:avLst/>
            </a:prstGeom>
            <a:noFill/>
            <a:ln w="12700">
              <a:solidFill>
                <a:srgbClr val="E9686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a:cs typeface="Arial" panose="020B0604020202020204"/>
                </a:rPr>
                <a:t>General</a:t>
              </a:r>
            </a:p>
          </p:txBody>
        </p:sp>
        <p:sp>
          <p:nvSpPr>
            <p:cNvPr id="9" name="TextBox 8">
              <a:extLst>
                <a:ext uri="{FF2B5EF4-FFF2-40B4-BE49-F238E27FC236}">
                  <a16:creationId xmlns:a16="http://schemas.microsoft.com/office/drawing/2014/main" id="{730F19EF-B95C-0A13-51F4-1488094667E5}"/>
                </a:ext>
              </a:extLst>
            </p:cNvPr>
            <p:cNvSpPr txBox="1"/>
            <p:nvPr/>
          </p:nvSpPr>
          <p:spPr>
            <a:xfrm>
              <a:off x="3879549" y="2883780"/>
              <a:ext cx="999172" cy="400110"/>
            </a:xfrm>
            <a:prstGeom prst="rect">
              <a:avLst/>
            </a:prstGeom>
            <a:noFill/>
            <a:ln w="12700">
              <a:solidFill>
                <a:srgbClr val="FFEC8B"/>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a:cs typeface="Arial" panose="020B0604020202020204"/>
                </a:rPr>
                <a:t>Enterprise Foundations</a:t>
              </a:r>
              <a:endParaRPr lang="en-US" sz="1000">
                <a:latin typeface="Calibri"/>
                <a:cs typeface="Calibri"/>
              </a:endParaRPr>
            </a:p>
          </p:txBody>
        </p:sp>
        <p:sp>
          <p:nvSpPr>
            <p:cNvPr id="11" name="TextBox 10">
              <a:extLst>
                <a:ext uri="{FF2B5EF4-FFF2-40B4-BE49-F238E27FC236}">
                  <a16:creationId xmlns:a16="http://schemas.microsoft.com/office/drawing/2014/main" id="{CD0F45DE-8A23-B24E-9CA2-2DF825F0B12B}"/>
                </a:ext>
              </a:extLst>
            </p:cNvPr>
            <p:cNvSpPr txBox="1"/>
            <p:nvPr/>
          </p:nvSpPr>
          <p:spPr>
            <a:xfrm>
              <a:off x="3873029" y="1803280"/>
              <a:ext cx="1001749" cy="246151"/>
            </a:xfrm>
            <a:prstGeom prst="rect">
              <a:avLst/>
            </a:prstGeom>
            <a:noFill/>
            <a:ln w="12700">
              <a:solidFill>
                <a:srgbClr val="77D477"/>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a:cs typeface="Arial" panose="020B0604020202020204"/>
                </a:rPr>
                <a:t>People</a:t>
              </a:r>
            </a:p>
          </p:txBody>
        </p:sp>
        <p:sp>
          <p:nvSpPr>
            <p:cNvPr id="13" name="TextBox 12">
              <a:extLst>
                <a:ext uri="{FF2B5EF4-FFF2-40B4-BE49-F238E27FC236}">
                  <a16:creationId xmlns:a16="http://schemas.microsoft.com/office/drawing/2014/main" id="{D585DFAD-8929-A33F-48A8-F4F20AA7305A}"/>
                </a:ext>
              </a:extLst>
            </p:cNvPr>
            <p:cNvSpPr txBox="1"/>
            <p:nvPr/>
          </p:nvSpPr>
          <p:spPr>
            <a:xfrm>
              <a:off x="3873305" y="1145112"/>
              <a:ext cx="1001097" cy="400110"/>
            </a:xfrm>
            <a:prstGeom prst="rect">
              <a:avLst/>
            </a:prstGeom>
            <a:noFill/>
            <a:ln w="12700">
              <a:solidFill>
                <a:srgbClr val="BE6C8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a:cs typeface="Arial" panose="020B0604020202020204"/>
                </a:rPr>
                <a:t>Technology Service Center</a:t>
              </a:r>
            </a:p>
          </p:txBody>
        </p:sp>
        <p:sp>
          <p:nvSpPr>
            <p:cNvPr id="15" name="TextBox 14">
              <a:extLst>
                <a:ext uri="{FF2B5EF4-FFF2-40B4-BE49-F238E27FC236}">
                  <a16:creationId xmlns:a16="http://schemas.microsoft.com/office/drawing/2014/main" id="{F662DAE7-9D8E-0D2E-7741-B860CAD5C7F3}"/>
                </a:ext>
              </a:extLst>
            </p:cNvPr>
            <p:cNvSpPr txBox="1"/>
            <p:nvPr/>
          </p:nvSpPr>
          <p:spPr>
            <a:xfrm>
              <a:off x="3868785" y="556048"/>
              <a:ext cx="1004207" cy="400110"/>
            </a:xfrm>
            <a:prstGeom prst="rect">
              <a:avLst/>
            </a:prstGeom>
            <a:noFill/>
            <a:ln w="12700">
              <a:solidFill>
                <a:srgbClr val="7AD4D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a:cs typeface="Arial" panose="020B0604020202020204"/>
                </a:rPr>
                <a:t>User Submitted Content</a:t>
              </a:r>
              <a:endParaRPr lang="en-US" sz="1000">
                <a:latin typeface="Calibri"/>
                <a:cs typeface="Calibri"/>
              </a:endParaRPr>
            </a:p>
          </p:txBody>
        </p:sp>
        <p:grpSp>
          <p:nvGrpSpPr>
            <p:cNvPr id="16" name="Group 15">
              <a:extLst>
                <a:ext uri="{FF2B5EF4-FFF2-40B4-BE49-F238E27FC236}">
                  <a16:creationId xmlns:a16="http://schemas.microsoft.com/office/drawing/2014/main" id="{C108FB30-97D3-47E1-7F53-AE964839B04B}"/>
                </a:ext>
              </a:extLst>
            </p:cNvPr>
            <p:cNvGrpSpPr/>
            <p:nvPr/>
          </p:nvGrpSpPr>
          <p:grpSpPr>
            <a:xfrm>
              <a:off x="5022534" y="588426"/>
              <a:ext cx="598438" cy="3247010"/>
              <a:chOff x="5022534" y="588426"/>
              <a:chExt cx="598438" cy="3247010"/>
            </a:xfrm>
          </p:grpSpPr>
          <p:sp>
            <p:nvSpPr>
              <p:cNvPr id="5" name="TextBox 4">
                <a:extLst>
                  <a:ext uri="{FF2B5EF4-FFF2-40B4-BE49-F238E27FC236}">
                    <a16:creationId xmlns:a16="http://schemas.microsoft.com/office/drawing/2014/main" id="{0BEE2163-1E54-A735-ED3A-2EC9367666C2}"/>
                  </a:ext>
                </a:extLst>
              </p:cNvPr>
              <p:cNvSpPr txBox="1"/>
              <p:nvPr/>
            </p:nvSpPr>
            <p:spPr>
              <a:xfrm>
                <a:off x="5070307" y="588426"/>
                <a:ext cx="550665"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Calibri"/>
                  </a:rPr>
                  <a:t>8%</a:t>
                </a:r>
                <a:endParaRPr lang="en-US" sz="1600" b="1"/>
              </a:p>
            </p:txBody>
          </p:sp>
          <p:sp>
            <p:nvSpPr>
              <p:cNvPr id="7" name="TextBox 6">
                <a:extLst>
                  <a:ext uri="{FF2B5EF4-FFF2-40B4-BE49-F238E27FC236}">
                    <a16:creationId xmlns:a16="http://schemas.microsoft.com/office/drawing/2014/main" id="{64E49870-AEFC-ED91-3BC7-8CE8D46FE959}"/>
                  </a:ext>
                </a:extLst>
              </p:cNvPr>
              <p:cNvSpPr txBox="1"/>
              <p:nvPr/>
            </p:nvSpPr>
            <p:spPr>
              <a:xfrm>
                <a:off x="5022535" y="1171250"/>
                <a:ext cx="550665"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Calibri"/>
                  </a:rPr>
                  <a:t>71%</a:t>
                </a:r>
              </a:p>
            </p:txBody>
          </p:sp>
          <p:sp>
            <p:nvSpPr>
              <p:cNvPr id="8" name="TextBox 7">
                <a:extLst>
                  <a:ext uri="{FF2B5EF4-FFF2-40B4-BE49-F238E27FC236}">
                    <a16:creationId xmlns:a16="http://schemas.microsoft.com/office/drawing/2014/main" id="{3917F4C8-9EBE-8471-8D25-027B9653D6D6}"/>
                  </a:ext>
                </a:extLst>
              </p:cNvPr>
              <p:cNvSpPr txBox="1"/>
              <p:nvPr/>
            </p:nvSpPr>
            <p:spPr>
              <a:xfrm>
                <a:off x="5029258" y="1747350"/>
                <a:ext cx="550665"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Calibri"/>
                  </a:rPr>
                  <a:t>27%</a:t>
                </a:r>
                <a:endParaRPr lang="en-US" sz="1600" b="1"/>
              </a:p>
            </p:txBody>
          </p:sp>
          <p:sp>
            <p:nvSpPr>
              <p:cNvPr id="10" name="TextBox 9">
                <a:extLst>
                  <a:ext uri="{FF2B5EF4-FFF2-40B4-BE49-F238E27FC236}">
                    <a16:creationId xmlns:a16="http://schemas.microsoft.com/office/drawing/2014/main" id="{BD971646-1160-3B5F-4FF6-C0B0A5E52922}"/>
                  </a:ext>
                </a:extLst>
              </p:cNvPr>
              <p:cNvSpPr txBox="1"/>
              <p:nvPr/>
            </p:nvSpPr>
            <p:spPr>
              <a:xfrm>
                <a:off x="5022534" y="2328758"/>
                <a:ext cx="550665"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Calibri"/>
                  </a:rPr>
                  <a:t>37%</a:t>
                </a:r>
                <a:endParaRPr lang="en-US" sz="1600" b="1"/>
              </a:p>
            </p:txBody>
          </p:sp>
          <p:sp>
            <p:nvSpPr>
              <p:cNvPr id="12" name="TextBox 11">
                <a:extLst>
                  <a:ext uri="{FF2B5EF4-FFF2-40B4-BE49-F238E27FC236}">
                    <a16:creationId xmlns:a16="http://schemas.microsoft.com/office/drawing/2014/main" id="{4A9A960A-A985-566B-1147-589440C40479}"/>
                  </a:ext>
                </a:extLst>
              </p:cNvPr>
              <p:cNvSpPr txBox="1"/>
              <p:nvPr/>
            </p:nvSpPr>
            <p:spPr>
              <a:xfrm>
                <a:off x="5063583" y="2910166"/>
                <a:ext cx="550665"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Calibri"/>
                  </a:rPr>
                  <a:t>7%</a:t>
                </a:r>
                <a:endParaRPr lang="en-US" sz="1600" b="1"/>
              </a:p>
            </p:txBody>
          </p:sp>
          <p:sp>
            <p:nvSpPr>
              <p:cNvPr id="14" name="TextBox 13">
                <a:extLst>
                  <a:ext uri="{FF2B5EF4-FFF2-40B4-BE49-F238E27FC236}">
                    <a16:creationId xmlns:a16="http://schemas.microsoft.com/office/drawing/2014/main" id="{C26EAD48-15AD-04CF-2C7A-AD2B7A09D0EA}"/>
                  </a:ext>
                </a:extLst>
              </p:cNvPr>
              <p:cNvSpPr txBox="1"/>
              <p:nvPr/>
            </p:nvSpPr>
            <p:spPr>
              <a:xfrm>
                <a:off x="5027843" y="3496882"/>
                <a:ext cx="550665"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Calibri"/>
                  </a:rPr>
                  <a:t>36%</a:t>
                </a:r>
                <a:endParaRPr lang="en-US" sz="1600" b="1">
                  <a:cs typeface="Arial" panose="020B0604020202020204"/>
                </a:endParaRPr>
              </a:p>
            </p:txBody>
          </p:sp>
        </p:grpSp>
      </p:grpSp>
      <p:sp>
        <p:nvSpPr>
          <p:cNvPr id="23" name="TextBox 22">
            <a:extLst>
              <a:ext uri="{FF2B5EF4-FFF2-40B4-BE49-F238E27FC236}">
                <a16:creationId xmlns:a16="http://schemas.microsoft.com/office/drawing/2014/main" id="{8DA0407D-8A90-A665-6561-CF2F36AAE303}"/>
              </a:ext>
            </a:extLst>
          </p:cNvPr>
          <p:cNvSpPr txBox="1"/>
          <p:nvPr/>
        </p:nvSpPr>
        <p:spPr>
          <a:xfrm>
            <a:off x="238371" y="1235429"/>
            <a:ext cx="3343477" cy="52322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a:latin typeface="Calibri"/>
                <a:ea typeface="+mn-lt"/>
                <a:cs typeface="Calibri"/>
              </a:rPr>
              <a:t>Plugin Frequency</a:t>
            </a:r>
          </a:p>
        </p:txBody>
      </p:sp>
      <p:sp>
        <p:nvSpPr>
          <p:cNvPr id="20" name="TextBox 19">
            <a:extLst>
              <a:ext uri="{FF2B5EF4-FFF2-40B4-BE49-F238E27FC236}">
                <a16:creationId xmlns:a16="http://schemas.microsoft.com/office/drawing/2014/main" id="{BDB6597B-FE13-F7CC-B618-E1902AEADFB0}"/>
              </a:ext>
            </a:extLst>
          </p:cNvPr>
          <p:cNvSpPr txBox="1"/>
          <p:nvPr/>
        </p:nvSpPr>
        <p:spPr>
          <a:xfrm>
            <a:off x="571718" y="3940772"/>
            <a:ext cx="2983967" cy="1200329"/>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b="1" i="1">
                <a:latin typeface="Calibri"/>
                <a:cs typeface="Calibri"/>
              </a:rPr>
              <a:t>Is the number of responses affecting users?</a:t>
            </a:r>
            <a:endParaRPr lang="en-US" i="1">
              <a:solidFill>
                <a:srgbClr val="000000"/>
              </a:solidFill>
              <a:latin typeface="Calibri"/>
              <a:cs typeface="Calibri"/>
            </a:endParaRPr>
          </a:p>
        </p:txBody>
      </p:sp>
      <p:cxnSp>
        <p:nvCxnSpPr>
          <p:cNvPr id="3" name="Straight Arrow Connector 2">
            <a:extLst>
              <a:ext uri="{FF2B5EF4-FFF2-40B4-BE49-F238E27FC236}">
                <a16:creationId xmlns:a16="http://schemas.microsoft.com/office/drawing/2014/main" id="{F8568A9A-A994-44BF-757F-ED6FCA8E0676}"/>
              </a:ext>
            </a:extLst>
          </p:cNvPr>
          <p:cNvCxnSpPr/>
          <p:nvPr/>
        </p:nvCxnSpPr>
        <p:spPr>
          <a:xfrm>
            <a:off x="654036" y="2378661"/>
            <a:ext cx="2514600" cy="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EF03288-8DC1-1F4F-5444-5CF3C673A3FF}"/>
              </a:ext>
            </a:extLst>
          </p:cNvPr>
          <p:cNvSpPr txBox="1"/>
          <p:nvPr/>
        </p:nvSpPr>
        <p:spPr>
          <a:xfrm>
            <a:off x="533617" y="2022035"/>
            <a:ext cx="29494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latin typeface="Calibri"/>
              </a:rPr>
              <a:t>(Transaction Count = 42,301)</a:t>
            </a:r>
            <a:endParaRPr lang="en-US" sz="1800"/>
          </a:p>
        </p:txBody>
      </p:sp>
    </p:spTree>
    <p:extLst>
      <p:ext uri="{BB962C8B-B14F-4D97-AF65-F5344CB8AC3E}">
        <p14:creationId xmlns:p14="http://schemas.microsoft.com/office/powerpoint/2010/main" val="54148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C48DF0B-2940-CC51-D8C7-6A76F13D6DF5}"/>
              </a:ext>
            </a:extLst>
          </p:cNvPr>
          <p:cNvSpPr txBox="1"/>
          <p:nvPr/>
        </p:nvSpPr>
        <p:spPr>
          <a:xfrm>
            <a:off x="381806" y="1008771"/>
            <a:ext cx="8394635"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mn-lt"/>
                <a:cs typeface="Calibri"/>
              </a:rPr>
              <a:t>Frequency of Unique Users per Month-Year (LUIS)</a:t>
            </a:r>
            <a:endParaRPr lang="en-US">
              <a:cs typeface="Arial"/>
            </a:endParaRPr>
          </a:p>
        </p:txBody>
      </p:sp>
      <p:pic>
        <p:nvPicPr>
          <p:cNvPr id="22" name="Picture 24" descr="Chart, histogram&#10;&#10;Description automatically generated">
            <a:extLst>
              <a:ext uri="{FF2B5EF4-FFF2-40B4-BE49-F238E27FC236}">
                <a16:creationId xmlns:a16="http://schemas.microsoft.com/office/drawing/2014/main" id="{72A3976F-F64D-F55B-A8C6-0EBC31F5B263}"/>
              </a:ext>
            </a:extLst>
          </p:cNvPr>
          <p:cNvPicPr>
            <a:picLocks noChangeAspect="1"/>
          </p:cNvPicPr>
          <p:nvPr/>
        </p:nvPicPr>
        <p:blipFill rotWithShape="1">
          <a:blip r:embed="rId3"/>
          <a:srcRect l="8494" t="-328" r="738" b="22368"/>
          <a:stretch/>
        </p:blipFill>
        <p:spPr>
          <a:xfrm>
            <a:off x="2393375" y="1651570"/>
            <a:ext cx="6323909" cy="3193470"/>
          </a:xfrm>
          <a:prstGeom prst="rect">
            <a:avLst/>
          </a:prstGeom>
        </p:spPr>
      </p:pic>
      <p:sp>
        <p:nvSpPr>
          <p:cNvPr id="25" name="Oval 24">
            <a:extLst>
              <a:ext uri="{FF2B5EF4-FFF2-40B4-BE49-F238E27FC236}">
                <a16:creationId xmlns:a16="http://schemas.microsoft.com/office/drawing/2014/main" id="{91A7C831-214D-04CE-CE96-913B4E7C9254}"/>
              </a:ext>
            </a:extLst>
          </p:cNvPr>
          <p:cNvSpPr/>
          <p:nvPr/>
        </p:nvSpPr>
        <p:spPr>
          <a:xfrm>
            <a:off x="3690517" y="1614617"/>
            <a:ext cx="603849" cy="30066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Right 1">
            <a:extLst>
              <a:ext uri="{FF2B5EF4-FFF2-40B4-BE49-F238E27FC236}">
                <a16:creationId xmlns:a16="http://schemas.microsoft.com/office/drawing/2014/main" id="{5ED3F154-A5C5-DFE7-A889-3C11E76BBF06}"/>
              </a:ext>
            </a:extLst>
          </p:cNvPr>
          <p:cNvSpPr/>
          <p:nvPr/>
        </p:nvSpPr>
        <p:spPr>
          <a:xfrm>
            <a:off x="4278469" y="3903286"/>
            <a:ext cx="4184263"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A90451E-DB42-9809-EAAB-8BF45430717F}"/>
              </a:ext>
            </a:extLst>
          </p:cNvPr>
          <p:cNvSpPr txBox="1"/>
          <p:nvPr/>
        </p:nvSpPr>
        <p:spPr>
          <a:xfrm>
            <a:off x="3529136" y="4854482"/>
            <a:ext cx="45677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2020</a:t>
            </a:r>
          </a:p>
        </p:txBody>
      </p:sp>
      <p:sp>
        <p:nvSpPr>
          <p:cNvPr id="6" name="TextBox 5">
            <a:extLst>
              <a:ext uri="{FF2B5EF4-FFF2-40B4-BE49-F238E27FC236}">
                <a16:creationId xmlns:a16="http://schemas.microsoft.com/office/drawing/2014/main" id="{D5BEF82E-7071-5634-FC7F-E218C38D926E}"/>
              </a:ext>
            </a:extLst>
          </p:cNvPr>
          <p:cNvSpPr txBox="1"/>
          <p:nvPr/>
        </p:nvSpPr>
        <p:spPr>
          <a:xfrm>
            <a:off x="5423830" y="4886632"/>
            <a:ext cx="45677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2021</a:t>
            </a:r>
          </a:p>
        </p:txBody>
      </p:sp>
      <p:sp>
        <p:nvSpPr>
          <p:cNvPr id="8" name="TextBox 7">
            <a:extLst>
              <a:ext uri="{FF2B5EF4-FFF2-40B4-BE49-F238E27FC236}">
                <a16:creationId xmlns:a16="http://schemas.microsoft.com/office/drawing/2014/main" id="{FDCD1558-9223-5E1E-94B6-A1A2C686B36F}"/>
              </a:ext>
            </a:extLst>
          </p:cNvPr>
          <p:cNvSpPr txBox="1"/>
          <p:nvPr/>
        </p:nvSpPr>
        <p:spPr>
          <a:xfrm>
            <a:off x="7307523" y="4886632"/>
            <a:ext cx="45677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2022</a:t>
            </a:r>
          </a:p>
        </p:txBody>
      </p:sp>
      <p:sp>
        <p:nvSpPr>
          <p:cNvPr id="10" name="TextBox 9">
            <a:extLst>
              <a:ext uri="{FF2B5EF4-FFF2-40B4-BE49-F238E27FC236}">
                <a16:creationId xmlns:a16="http://schemas.microsoft.com/office/drawing/2014/main" id="{67DC64B0-EA8A-2028-02A5-F69C4F16C99F}"/>
              </a:ext>
            </a:extLst>
          </p:cNvPr>
          <p:cNvSpPr txBox="1"/>
          <p:nvPr/>
        </p:nvSpPr>
        <p:spPr>
          <a:xfrm>
            <a:off x="2207072" y="4844521"/>
            <a:ext cx="45677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2019</a:t>
            </a:r>
          </a:p>
        </p:txBody>
      </p:sp>
      <p:sp>
        <p:nvSpPr>
          <p:cNvPr id="27" name="TextBox 26">
            <a:extLst>
              <a:ext uri="{FF2B5EF4-FFF2-40B4-BE49-F238E27FC236}">
                <a16:creationId xmlns:a16="http://schemas.microsoft.com/office/drawing/2014/main" id="{F3000CB9-1B78-C7CF-3DDF-1F56D16945C8}"/>
              </a:ext>
            </a:extLst>
          </p:cNvPr>
          <p:cNvSpPr txBox="1"/>
          <p:nvPr/>
        </p:nvSpPr>
        <p:spPr>
          <a:xfrm>
            <a:off x="2393865" y="4725403"/>
            <a:ext cx="186068"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5</a:t>
            </a:r>
          </a:p>
        </p:txBody>
      </p:sp>
      <p:sp>
        <p:nvSpPr>
          <p:cNvPr id="28" name="TextBox 27">
            <a:extLst>
              <a:ext uri="{FF2B5EF4-FFF2-40B4-BE49-F238E27FC236}">
                <a16:creationId xmlns:a16="http://schemas.microsoft.com/office/drawing/2014/main" id="{E6E2607F-741F-EF99-97D5-1AD62DCB86D0}"/>
              </a:ext>
            </a:extLst>
          </p:cNvPr>
          <p:cNvSpPr txBox="1"/>
          <p:nvPr/>
        </p:nvSpPr>
        <p:spPr>
          <a:xfrm>
            <a:off x="2552149" y="4725403"/>
            <a:ext cx="186068"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6</a:t>
            </a:r>
          </a:p>
        </p:txBody>
      </p:sp>
      <p:sp>
        <p:nvSpPr>
          <p:cNvPr id="29" name="TextBox 28">
            <a:extLst>
              <a:ext uri="{FF2B5EF4-FFF2-40B4-BE49-F238E27FC236}">
                <a16:creationId xmlns:a16="http://schemas.microsoft.com/office/drawing/2014/main" id="{37532727-B995-47C4-4AAD-DE892D37FFC7}"/>
              </a:ext>
            </a:extLst>
          </p:cNvPr>
          <p:cNvSpPr txBox="1"/>
          <p:nvPr/>
        </p:nvSpPr>
        <p:spPr>
          <a:xfrm>
            <a:off x="2706686" y="4725403"/>
            <a:ext cx="180052"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7</a:t>
            </a:r>
          </a:p>
        </p:txBody>
      </p:sp>
      <p:sp>
        <p:nvSpPr>
          <p:cNvPr id="30" name="TextBox 29">
            <a:extLst>
              <a:ext uri="{FF2B5EF4-FFF2-40B4-BE49-F238E27FC236}">
                <a16:creationId xmlns:a16="http://schemas.microsoft.com/office/drawing/2014/main" id="{617266EF-D723-F82D-AEAA-015C3E043C40}"/>
              </a:ext>
            </a:extLst>
          </p:cNvPr>
          <p:cNvSpPr txBox="1"/>
          <p:nvPr/>
        </p:nvSpPr>
        <p:spPr>
          <a:xfrm>
            <a:off x="2864970" y="4725403"/>
            <a:ext cx="180053"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8</a:t>
            </a:r>
          </a:p>
        </p:txBody>
      </p:sp>
      <p:sp>
        <p:nvSpPr>
          <p:cNvPr id="31" name="TextBox 30">
            <a:extLst>
              <a:ext uri="{FF2B5EF4-FFF2-40B4-BE49-F238E27FC236}">
                <a16:creationId xmlns:a16="http://schemas.microsoft.com/office/drawing/2014/main" id="{3F24527B-B9B9-0674-ABE1-F3F4C34F47AC}"/>
              </a:ext>
            </a:extLst>
          </p:cNvPr>
          <p:cNvSpPr txBox="1"/>
          <p:nvPr/>
        </p:nvSpPr>
        <p:spPr>
          <a:xfrm>
            <a:off x="3023256" y="4725403"/>
            <a:ext cx="186069"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9</a:t>
            </a:r>
          </a:p>
        </p:txBody>
      </p:sp>
      <p:sp>
        <p:nvSpPr>
          <p:cNvPr id="32" name="TextBox 31">
            <a:extLst>
              <a:ext uri="{FF2B5EF4-FFF2-40B4-BE49-F238E27FC236}">
                <a16:creationId xmlns:a16="http://schemas.microsoft.com/office/drawing/2014/main" id="{9DA9AE3D-0485-12B3-2245-8FB7406A0952}"/>
              </a:ext>
            </a:extLst>
          </p:cNvPr>
          <p:cNvSpPr txBox="1"/>
          <p:nvPr/>
        </p:nvSpPr>
        <p:spPr>
          <a:xfrm>
            <a:off x="3114201" y="4718679"/>
            <a:ext cx="318415"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10</a:t>
            </a:r>
          </a:p>
        </p:txBody>
      </p:sp>
      <p:sp>
        <p:nvSpPr>
          <p:cNvPr id="33" name="TextBox 32">
            <a:extLst>
              <a:ext uri="{FF2B5EF4-FFF2-40B4-BE49-F238E27FC236}">
                <a16:creationId xmlns:a16="http://schemas.microsoft.com/office/drawing/2014/main" id="{9C2DA8C1-3609-5202-E87A-F625125787D6}"/>
              </a:ext>
            </a:extLst>
          </p:cNvPr>
          <p:cNvSpPr txBox="1"/>
          <p:nvPr/>
        </p:nvSpPr>
        <p:spPr>
          <a:xfrm>
            <a:off x="3258265" y="4719386"/>
            <a:ext cx="342479"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11</a:t>
            </a:r>
          </a:p>
        </p:txBody>
      </p:sp>
      <p:sp>
        <p:nvSpPr>
          <p:cNvPr id="34" name="TextBox 33">
            <a:extLst>
              <a:ext uri="{FF2B5EF4-FFF2-40B4-BE49-F238E27FC236}">
                <a16:creationId xmlns:a16="http://schemas.microsoft.com/office/drawing/2014/main" id="{019D0F28-68EB-4F1C-7B96-FAEB3DB12ECD}"/>
              </a:ext>
            </a:extLst>
          </p:cNvPr>
          <p:cNvSpPr txBox="1"/>
          <p:nvPr/>
        </p:nvSpPr>
        <p:spPr>
          <a:xfrm>
            <a:off x="3433114" y="4719386"/>
            <a:ext cx="324432"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12</a:t>
            </a:r>
          </a:p>
        </p:txBody>
      </p:sp>
      <p:sp>
        <p:nvSpPr>
          <p:cNvPr id="35" name="TextBox 34">
            <a:extLst>
              <a:ext uri="{FF2B5EF4-FFF2-40B4-BE49-F238E27FC236}">
                <a16:creationId xmlns:a16="http://schemas.microsoft.com/office/drawing/2014/main" id="{BED422D2-E41C-8AE9-6807-59A9ACF7239B}"/>
              </a:ext>
            </a:extLst>
          </p:cNvPr>
          <p:cNvSpPr txBox="1"/>
          <p:nvPr/>
        </p:nvSpPr>
        <p:spPr>
          <a:xfrm>
            <a:off x="4298997" y="4725402"/>
            <a:ext cx="168021"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5</a:t>
            </a:r>
          </a:p>
        </p:txBody>
      </p:sp>
      <p:sp>
        <p:nvSpPr>
          <p:cNvPr id="36" name="TextBox 35">
            <a:extLst>
              <a:ext uri="{FF2B5EF4-FFF2-40B4-BE49-F238E27FC236}">
                <a16:creationId xmlns:a16="http://schemas.microsoft.com/office/drawing/2014/main" id="{24DBA90C-CC65-FB49-5855-58A7F15C1FA4}"/>
              </a:ext>
            </a:extLst>
          </p:cNvPr>
          <p:cNvSpPr txBox="1"/>
          <p:nvPr/>
        </p:nvSpPr>
        <p:spPr>
          <a:xfrm>
            <a:off x="4456190" y="4724694"/>
            <a:ext cx="167628"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6</a:t>
            </a:r>
          </a:p>
        </p:txBody>
      </p:sp>
      <p:sp>
        <p:nvSpPr>
          <p:cNvPr id="37" name="TextBox 36">
            <a:extLst>
              <a:ext uri="{FF2B5EF4-FFF2-40B4-BE49-F238E27FC236}">
                <a16:creationId xmlns:a16="http://schemas.microsoft.com/office/drawing/2014/main" id="{3DD333EB-0B86-F89B-FFE7-C79D5C15CE1D}"/>
              </a:ext>
            </a:extLst>
          </p:cNvPr>
          <p:cNvSpPr txBox="1"/>
          <p:nvPr/>
        </p:nvSpPr>
        <p:spPr>
          <a:xfrm>
            <a:off x="4620666" y="4731419"/>
            <a:ext cx="166887"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7</a:t>
            </a:r>
          </a:p>
        </p:txBody>
      </p:sp>
      <p:sp>
        <p:nvSpPr>
          <p:cNvPr id="38" name="TextBox 37">
            <a:extLst>
              <a:ext uri="{FF2B5EF4-FFF2-40B4-BE49-F238E27FC236}">
                <a16:creationId xmlns:a16="http://schemas.microsoft.com/office/drawing/2014/main" id="{0239758C-7B77-8E19-CC11-08F355BDF031}"/>
              </a:ext>
            </a:extLst>
          </p:cNvPr>
          <p:cNvSpPr txBox="1"/>
          <p:nvPr/>
        </p:nvSpPr>
        <p:spPr>
          <a:xfrm>
            <a:off x="4766919" y="4731419"/>
            <a:ext cx="171029"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8</a:t>
            </a:r>
          </a:p>
        </p:txBody>
      </p:sp>
      <p:sp>
        <p:nvSpPr>
          <p:cNvPr id="39" name="TextBox 38">
            <a:extLst>
              <a:ext uri="{FF2B5EF4-FFF2-40B4-BE49-F238E27FC236}">
                <a16:creationId xmlns:a16="http://schemas.microsoft.com/office/drawing/2014/main" id="{1D890823-354E-A849-08A8-C72579FABF43}"/>
              </a:ext>
            </a:extLst>
          </p:cNvPr>
          <p:cNvSpPr txBox="1"/>
          <p:nvPr/>
        </p:nvSpPr>
        <p:spPr>
          <a:xfrm>
            <a:off x="4929955" y="4731419"/>
            <a:ext cx="162746"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9</a:t>
            </a:r>
          </a:p>
        </p:txBody>
      </p:sp>
      <p:sp>
        <p:nvSpPr>
          <p:cNvPr id="40" name="TextBox 39">
            <a:extLst>
              <a:ext uri="{FF2B5EF4-FFF2-40B4-BE49-F238E27FC236}">
                <a16:creationId xmlns:a16="http://schemas.microsoft.com/office/drawing/2014/main" id="{C85E2DDF-528B-7148-EB38-A86B2120881C}"/>
              </a:ext>
            </a:extLst>
          </p:cNvPr>
          <p:cNvSpPr txBox="1"/>
          <p:nvPr/>
        </p:nvSpPr>
        <p:spPr>
          <a:xfrm>
            <a:off x="4986822" y="4731419"/>
            <a:ext cx="32839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10</a:t>
            </a:r>
          </a:p>
        </p:txBody>
      </p:sp>
      <p:sp>
        <p:nvSpPr>
          <p:cNvPr id="41" name="TextBox 40">
            <a:extLst>
              <a:ext uri="{FF2B5EF4-FFF2-40B4-BE49-F238E27FC236}">
                <a16:creationId xmlns:a16="http://schemas.microsoft.com/office/drawing/2014/main" id="{605187F2-0714-8835-4620-8EF87319BBD3}"/>
              </a:ext>
            </a:extLst>
          </p:cNvPr>
          <p:cNvSpPr txBox="1"/>
          <p:nvPr/>
        </p:nvSpPr>
        <p:spPr>
          <a:xfrm>
            <a:off x="5169890" y="4731418"/>
            <a:ext cx="320115" cy="25036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11</a:t>
            </a:r>
          </a:p>
        </p:txBody>
      </p:sp>
      <p:sp>
        <p:nvSpPr>
          <p:cNvPr id="42" name="TextBox 41">
            <a:extLst>
              <a:ext uri="{FF2B5EF4-FFF2-40B4-BE49-F238E27FC236}">
                <a16:creationId xmlns:a16="http://schemas.microsoft.com/office/drawing/2014/main" id="{024C15AF-B87F-746A-1401-B3D12F992B67}"/>
              </a:ext>
            </a:extLst>
          </p:cNvPr>
          <p:cNvSpPr txBox="1"/>
          <p:nvPr/>
        </p:nvSpPr>
        <p:spPr>
          <a:xfrm>
            <a:off x="5336459" y="4728411"/>
            <a:ext cx="332539"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12</a:t>
            </a:r>
          </a:p>
        </p:txBody>
      </p:sp>
      <p:sp>
        <p:nvSpPr>
          <p:cNvPr id="43" name="TextBox 42">
            <a:extLst>
              <a:ext uri="{FF2B5EF4-FFF2-40B4-BE49-F238E27FC236}">
                <a16:creationId xmlns:a16="http://schemas.microsoft.com/office/drawing/2014/main" id="{94AE3716-1A23-3C88-EA4C-D33A496A0D4E}"/>
              </a:ext>
            </a:extLst>
          </p:cNvPr>
          <p:cNvSpPr txBox="1"/>
          <p:nvPr/>
        </p:nvSpPr>
        <p:spPr>
          <a:xfrm>
            <a:off x="3665464" y="4719387"/>
            <a:ext cx="186069"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a:t>
            </a:r>
          </a:p>
        </p:txBody>
      </p:sp>
      <p:sp>
        <p:nvSpPr>
          <p:cNvPr id="44" name="TextBox 43">
            <a:extLst>
              <a:ext uri="{FF2B5EF4-FFF2-40B4-BE49-F238E27FC236}">
                <a16:creationId xmlns:a16="http://schemas.microsoft.com/office/drawing/2014/main" id="{6E8F20A0-D643-8762-EA48-AF264D7252F7}"/>
              </a:ext>
            </a:extLst>
          </p:cNvPr>
          <p:cNvSpPr txBox="1"/>
          <p:nvPr/>
        </p:nvSpPr>
        <p:spPr>
          <a:xfrm>
            <a:off x="3825622" y="4725403"/>
            <a:ext cx="186068"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2</a:t>
            </a:r>
          </a:p>
        </p:txBody>
      </p:sp>
      <p:sp>
        <p:nvSpPr>
          <p:cNvPr id="45" name="TextBox 44">
            <a:extLst>
              <a:ext uri="{FF2B5EF4-FFF2-40B4-BE49-F238E27FC236}">
                <a16:creationId xmlns:a16="http://schemas.microsoft.com/office/drawing/2014/main" id="{0CE8BD72-AE36-766A-EAA4-CFA9CA592E71}"/>
              </a:ext>
            </a:extLst>
          </p:cNvPr>
          <p:cNvSpPr txBox="1"/>
          <p:nvPr/>
        </p:nvSpPr>
        <p:spPr>
          <a:xfrm>
            <a:off x="4150476" y="4725402"/>
            <a:ext cx="168021"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4</a:t>
            </a:r>
          </a:p>
        </p:txBody>
      </p:sp>
      <p:sp>
        <p:nvSpPr>
          <p:cNvPr id="46" name="TextBox 45">
            <a:extLst>
              <a:ext uri="{FF2B5EF4-FFF2-40B4-BE49-F238E27FC236}">
                <a16:creationId xmlns:a16="http://schemas.microsoft.com/office/drawing/2014/main" id="{8447D96C-AAE4-9E0D-1B30-C679EAE25F0A}"/>
              </a:ext>
            </a:extLst>
          </p:cNvPr>
          <p:cNvSpPr txBox="1"/>
          <p:nvPr/>
        </p:nvSpPr>
        <p:spPr>
          <a:xfrm>
            <a:off x="3988049" y="4725402"/>
            <a:ext cx="168021"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3</a:t>
            </a:r>
          </a:p>
        </p:txBody>
      </p:sp>
      <p:sp>
        <p:nvSpPr>
          <p:cNvPr id="47" name="TextBox 46">
            <a:extLst>
              <a:ext uri="{FF2B5EF4-FFF2-40B4-BE49-F238E27FC236}">
                <a16:creationId xmlns:a16="http://schemas.microsoft.com/office/drawing/2014/main" id="{A0D77BB2-968A-D298-CF14-945A5252D6C3}"/>
              </a:ext>
            </a:extLst>
          </p:cNvPr>
          <p:cNvSpPr txBox="1"/>
          <p:nvPr/>
        </p:nvSpPr>
        <p:spPr>
          <a:xfrm>
            <a:off x="6176882" y="4728410"/>
            <a:ext cx="191735" cy="25036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5</a:t>
            </a:r>
          </a:p>
        </p:txBody>
      </p:sp>
      <p:sp>
        <p:nvSpPr>
          <p:cNvPr id="48" name="TextBox 47">
            <a:extLst>
              <a:ext uri="{FF2B5EF4-FFF2-40B4-BE49-F238E27FC236}">
                <a16:creationId xmlns:a16="http://schemas.microsoft.com/office/drawing/2014/main" id="{C22D41DF-981A-DC81-8696-B18FE09909FB}"/>
              </a:ext>
            </a:extLst>
          </p:cNvPr>
          <p:cNvSpPr txBox="1"/>
          <p:nvPr/>
        </p:nvSpPr>
        <p:spPr>
          <a:xfrm>
            <a:off x="6356482" y="4725403"/>
            <a:ext cx="133713"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6</a:t>
            </a:r>
          </a:p>
        </p:txBody>
      </p:sp>
      <p:sp>
        <p:nvSpPr>
          <p:cNvPr id="49" name="TextBox 48">
            <a:extLst>
              <a:ext uri="{FF2B5EF4-FFF2-40B4-BE49-F238E27FC236}">
                <a16:creationId xmlns:a16="http://schemas.microsoft.com/office/drawing/2014/main" id="{D62989C0-373A-8FA5-6213-B370C5D5FA21}"/>
              </a:ext>
            </a:extLst>
          </p:cNvPr>
          <p:cNvSpPr txBox="1"/>
          <p:nvPr/>
        </p:nvSpPr>
        <p:spPr>
          <a:xfrm>
            <a:off x="6491575" y="4731419"/>
            <a:ext cx="191736"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7</a:t>
            </a:r>
          </a:p>
        </p:txBody>
      </p:sp>
      <p:sp>
        <p:nvSpPr>
          <p:cNvPr id="50" name="TextBox 49">
            <a:extLst>
              <a:ext uri="{FF2B5EF4-FFF2-40B4-BE49-F238E27FC236}">
                <a16:creationId xmlns:a16="http://schemas.microsoft.com/office/drawing/2014/main" id="{353BFD3B-D47C-9654-940D-EA25925DFBA4}"/>
              </a:ext>
            </a:extLst>
          </p:cNvPr>
          <p:cNvSpPr txBox="1"/>
          <p:nvPr/>
        </p:nvSpPr>
        <p:spPr>
          <a:xfrm>
            <a:off x="6652520" y="4731419"/>
            <a:ext cx="191735"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8</a:t>
            </a:r>
          </a:p>
        </p:txBody>
      </p:sp>
      <p:sp>
        <p:nvSpPr>
          <p:cNvPr id="51" name="TextBox 50">
            <a:extLst>
              <a:ext uri="{FF2B5EF4-FFF2-40B4-BE49-F238E27FC236}">
                <a16:creationId xmlns:a16="http://schemas.microsoft.com/office/drawing/2014/main" id="{AA63FFAF-4FC2-D9DE-F68F-A03BA02BCB1E}"/>
              </a:ext>
            </a:extLst>
          </p:cNvPr>
          <p:cNvSpPr txBox="1"/>
          <p:nvPr/>
        </p:nvSpPr>
        <p:spPr>
          <a:xfrm>
            <a:off x="6820254" y="4731419"/>
            <a:ext cx="175170"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9</a:t>
            </a:r>
          </a:p>
        </p:txBody>
      </p:sp>
      <p:sp>
        <p:nvSpPr>
          <p:cNvPr id="52" name="TextBox 51">
            <a:extLst>
              <a:ext uri="{FF2B5EF4-FFF2-40B4-BE49-F238E27FC236}">
                <a16:creationId xmlns:a16="http://schemas.microsoft.com/office/drawing/2014/main" id="{AD02021F-F2DA-94AC-A968-9151DB953A31}"/>
              </a:ext>
            </a:extLst>
          </p:cNvPr>
          <p:cNvSpPr txBox="1"/>
          <p:nvPr/>
        </p:nvSpPr>
        <p:spPr>
          <a:xfrm>
            <a:off x="6887429" y="4731419"/>
            <a:ext cx="32839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10</a:t>
            </a:r>
          </a:p>
        </p:txBody>
      </p:sp>
      <p:sp>
        <p:nvSpPr>
          <p:cNvPr id="53" name="TextBox 52">
            <a:extLst>
              <a:ext uri="{FF2B5EF4-FFF2-40B4-BE49-F238E27FC236}">
                <a16:creationId xmlns:a16="http://schemas.microsoft.com/office/drawing/2014/main" id="{A3F627D0-BA65-D922-A8E6-BC6D107E825A}"/>
              </a:ext>
            </a:extLst>
          </p:cNvPr>
          <p:cNvSpPr txBox="1"/>
          <p:nvPr/>
        </p:nvSpPr>
        <p:spPr>
          <a:xfrm>
            <a:off x="7052353" y="4734427"/>
            <a:ext cx="336463"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11</a:t>
            </a:r>
          </a:p>
        </p:txBody>
      </p:sp>
      <p:sp>
        <p:nvSpPr>
          <p:cNvPr id="54" name="TextBox 53">
            <a:extLst>
              <a:ext uri="{FF2B5EF4-FFF2-40B4-BE49-F238E27FC236}">
                <a16:creationId xmlns:a16="http://schemas.microsoft.com/office/drawing/2014/main" id="{AC08AB5F-FDDC-03FD-4A24-97D585263687}"/>
              </a:ext>
            </a:extLst>
          </p:cNvPr>
          <p:cNvSpPr txBox="1"/>
          <p:nvPr/>
        </p:nvSpPr>
        <p:spPr>
          <a:xfrm>
            <a:off x="7222363" y="4728411"/>
            <a:ext cx="340822"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12</a:t>
            </a:r>
          </a:p>
        </p:txBody>
      </p:sp>
      <p:sp>
        <p:nvSpPr>
          <p:cNvPr id="55" name="TextBox 54">
            <a:extLst>
              <a:ext uri="{FF2B5EF4-FFF2-40B4-BE49-F238E27FC236}">
                <a16:creationId xmlns:a16="http://schemas.microsoft.com/office/drawing/2014/main" id="{5A8B4F56-2CCF-69BC-ED8D-8A1C8F86D1DD}"/>
              </a:ext>
            </a:extLst>
          </p:cNvPr>
          <p:cNvSpPr txBox="1"/>
          <p:nvPr/>
        </p:nvSpPr>
        <p:spPr>
          <a:xfrm>
            <a:off x="5591408" y="4725403"/>
            <a:ext cx="146181"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a:t>
            </a:r>
          </a:p>
        </p:txBody>
      </p:sp>
      <p:sp>
        <p:nvSpPr>
          <p:cNvPr id="56" name="TextBox 55">
            <a:extLst>
              <a:ext uri="{FF2B5EF4-FFF2-40B4-BE49-F238E27FC236}">
                <a16:creationId xmlns:a16="http://schemas.microsoft.com/office/drawing/2014/main" id="{9351CC80-EA1B-439A-8956-328C7C5C2FCA}"/>
              </a:ext>
            </a:extLst>
          </p:cNvPr>
          <p:cNvSpPr txBox="1"/>
          <p:nvPr/>
        </p:nvSpPr>
        <p:spPr>
          <a:xfrm>
            <a:off x="5686550" y="4725403"/>
            <a:ext cx="241431"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2</a:t>
            </a:r>
          </a:p>
        </p:txBody>
      </p:sp>
      <p:sp>
        <p:nvSpPr>
          <p:cNvPr id="57" name="TextBox 56">
            <a:extLst>
              <a:ext uri="{FF2B5EF4-FFF2-40B4-BE49-F238E27FC236}">
                <a16:creationId xmlns:a16="http://schemas.microsoft.com/office/drawing/2014/main" id="{A7E0096A-A627-0140-FD3A-E233E7F50CB8}"/>
              </a:ext>
            </a:extLst>
          </p:cNvPr>
          <p:cNvSpPr txBox="1"/>
          <p:nvPr/>
        </p:nvSpPr>
        <p:spPr>
          <a:xfrm>
            <a:off x="5990694" y="4725403"/>
            <a:ext cx="239644"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4</a:t>
            </a:r>
          </a:p>
        </p:txBody>
      </p:sp>
      <p:sp>
        <p:nvSpPr>
          <p:cNvPr id="58" name="TextBox 57">
            <a:extLst>
              <a:ext uri="{FF2B5EF4-FFF2-40B4-BE49-F238E27FC236}">
                <a16:creationId xmlns:a16="http://schemas.microsoft.com/office/drawing/2014/main" id="{98CF9298-8E3B-FF7A-FE3E-36C068414FE3}"/>
              </a:ext>
            </a:extLst>
          </p:cNvPr>
          <p:cNvSpPr txBox="1"/>
          <p:nvPr/>
        </p:nvSpPr>
        <p:spPr>
          <a:xfrm>
            <a:off x="5866151" y="4725403"/>
            <a:ext cx="184892"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3</a:t>
            </a:r>
          </a:p>
        </p:txBody>
      </p:sp>
      <p:sp>
        <p:nvSpPr>
          <p:cNvPr id="59" name="TextBox 58">
            <a:extLst>
              <a:ext uri="{FF2B5EF4-FFF2-40B4-BE49-F238E27FC236}">
                <a16:creationId xmlns:a16="http://schemas.microsoft.com/office/drawing/2014/main" id="{5F08715A-0815-6E27-DCEE-B63B3622F51D}"/>
              </a:ext>
            </a:extLst>
          </p:cNvPr>
          <p:cNvSpPr txBox="1"/>
          <p:nvPr/>
        </p:nvSpPr>
        <p:spPr>
          <a:xfrm>
            <a:off x="8079353" y="4728411"/>
            <a:ext cx="187594"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5</a:t>
            </a:r>
          </a:p>
        </p:txBody>
      </p:sp>
      <p:sp>
        <p:nvSpPr>
          <p:cNvPr id="60" name="TextBox 59">
            <a:extLst>
              <a:ext uri="{FF2B5EF4-FFF2-40B4-BE49-F238E27FC236}">
                <a16:creationId xmlns:a16="http://schemas.microsoft.com/office/drawing/2014/main" id="{D84A9E64-3525-698B-0DD5-AFCDC4C4533F}"/>
              </a:ext>
            </a:extLst>
          </p:cNvPr>
          <p:cNvSpPr txBox="1"/>
          <p:nvPr/>
        </p:nvSpPr>
        <p:spPr>
          <a:xfrm>
            <a:off x="8233496" y="4731419"/>
            <a:ext cx="20001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6</a:t>
            </a:r>
          </a:p>
        </p:txBody>
      </p:sp>
      <p:sp>
        <p:nvSpPr>
          <p:cNvPr id="61" name="TextBox 60">
            <a:extLst>
              <a:ext uri="{FF2B5EF4-FFF2-40B4-BE49-F238E27FC236}">
                <a16:creationId xmlns:a16="http://schemas.microsoft.com/office/drawing/2014/main" id="{5D3E02E3-DB9B-1C0B-CB48-BD99FE10B7B7}"/>
              </a:ext>
            </a:extLst>
          </p:cNvPr>
          <p:cNvSpPr txBox="1"/>
          <p:nvPr/>
        </p:nvSpPr>
        <p:spPr>
          <a:xfrm>
            <a:off x="8392173" y="4731419"/>
            <a:ext cx="20001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7</a:t>
            </a:r>
          </a:p>
        </p:txBody>
      </p:sp>
      <p:sp>
        <p:nvSpPr>
          <p:cNvPr id="62" name="TextBox 61">
            <a:extLst>
              <a:ext uri="{FF2B5EF4-FFF2-40B4-BE49-F238E27FC236}">
                <a16:creationId xmlns:a16="http://schemas.microsoft.com/office/drawing/2014/main" id="{75CC1C58-0DF3-7E35-609F-A8101F00B2C0}"/>
              </a:ext>
            </a:extLst>
          </p:cNvPr>
          <p:cNvSpPr txBox="1"/>
          <p:nvPr/>
        </p:nvSpPr>
        <p:spPr>
          <a:xfrm>
            <a:off x="8588122" y="4731419"/>
            <a:ext cx="125474"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8</a:t>
            </a:r>
          </a:p>
        </p:txBody>
      </p:sp>
      <p:sp>
        <p:nvSpPr>
          <p:cNvPr id="63" name="TextBox 62">
            <a:extLst>
              <a:ext uri="{FF2B5EF4-FFF2-40B4-BE49-F238E27FC236}">
                <a16:creationId xmlns:a16="http://schemas.microsoft.com/office/drawing/2014/main" id="{0E68A425-FB4D-818B-21FD-E36D352C97CE}"/>
              </a:ext>
            </a:extLst>
          </p:cNvPr>
          <p:cNvSpPr txBox="1"/>
          <p:nvPr/>
        </p:nvSpPr>
        <p:spPr>
          <a:xfrm>
            <a:off x="7453469" y="4730710"/>
            <a:ext cx="192084"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a:t>
            </a:r>
          </a:p>
        </p:txBody>
      </p:sp>
      <p:sp>
        <p:nvSpPr>
          <p:cNvPr id="64" name="TextBox 63">
            <a:extLst>
              <a:ext uri="{FF2B5EF4-FFF2-40B4-BE49-F238E27FC236}">
                <a16:creationId xmlns:a16="http://schemas.microsoft.com/office/drawing/2014/main" id="{C1B90409-8DE5-FB1B-D4E5-ADB3C487B46E}"/>
              </a:ext>
            </a:extLst>
          </p:cNvPr>
          <p:cNvSpPr txBox="1"/>
          <p:nvPr/>
        </p:nvSpPr>
        <p:spPr>
          <a:xfrm>
            <a:off x="7637877" y="4734427"/>
            <a:ext cx="142039"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2</a:t>
            </a:r>
          </a:p>
        </p:txBody>
      </p:sp>
      <p:sp>
        <p:nvSpPr>
          <p:cNvPr id="65" name="TextBox 64">
            <a:extLst>
              <a:ext uri="{FF2B5EF4-FFF2-40B4-BE49-F238E27FC236}">
                <a16:creationId xmlns:a16="http://schemas.microsoft.com/office/drawing/2014/main" id="{281936CB-6CEF-2FD2-6DB1-2B94F8BEDDCA}"/>
              </a:ext>
            </a:extLst>
          </p:cNvPr>
          <p:cNvSpPr txBox="1"/>
          <p:nvPr/>
        </p:nvSpPr>
        <p:spPr>
          <a:xfrm>
            <a:off x="7925602" y="4731419"/>
            <a:ext cx="175169"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4</a:t>
            </a:r>
          </a:p>
        </p:txBody>
      </p:sp>
      <p:sp>
        <p:nvSpPr>
          <p:cNvPr id="66" name="TextBox 65">
            <a:extLst>
              <a:ext uri="{FF2B5EF4-FFF2-40B4-BE49-F238E27FC236}">
                <a16:creationId xmlns:a16="http://schemas.microsoft.com/office/drawing/2014/main" id="{33045A7A-6E5E-9B80-FEF6-B5991A8249E4}"/>
              </a:ext>
            </a:extLst>
          </p:cNvPr>
          <p:cNvSpPr txBox="1"/>
          <p:nvPr/>
        </p:nvSpPr>
        <p:spPr>
          <a:xfrm>
            <a:off x="7746502" y="4731419"/>
            <a:ext cx="222162"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3</a:t>
            </a:r>
          </a:p>
        </p:txBody>
      </p:sp>
      <p:grpSp>
        <p:nvGrpSpPr>
          <p:cNvPr id="14" name="Group 13">
            <a:extLst>
              <a:ext uri="{FF2B5EF4-FFF2-40B4-BE49-F238E27FC236}">
                <a16:creationId xmlns:a16="http://schemas.microsoft.com/office/drawing/2014/main" id="{9E9F8209-C87B-342F-7136-98BF2F7883B7}"/>
              </a:ext>
            </a:extLst>
          </p:cNvPr>
          <p:cNvGrpSpPr/>
          <p:nvPr/>
        </p:nvGrpSpPr>
        <p:grpSpPr>
          <a:xfrm>
            <a:off x="1908997" y="1983188"/>
            <a:ext cx="645037" cy="2929952"/>
            <a:chOff x="1640054" y="1119214"/>
            <a:chExt cx="645037" cy="2929952"/>
          </a:xfrm>
        </p:grpSpPr>
        <p:sp>
          <p:nvSpPr>
            <p:cNvPr id="7" name="TextBox 6">
              <a:extLst>
                <a:ext uri="{FF2B5EF4-FFF2-40B4-BE49-F238E27FC236}">
                  <a16:creationId xmlns:a16="http://schemas.microsoft.com/office/drawing/2014/main" id="{1B9EB435-B2EA-AE45-E039-64BAB23BE1EC}"/>
                </a:ext>
              </a:extLst>
            </p:cNvPr>
            <p:cNvSpPr txBox="1"/>
            <p:nvPr/>
          </p:nvSpPr>
          <p:spPr>
            <a:xfrm>
              <a:off x="1640054" y="1119214"/>
              <a:ext cx="611418"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800</a:t>
              </a:r>
              <a:endParaRPr lang="en-US"/>
            </a:p>
          </p:txBody>
        </p:sp>
        <p:sp>
          <p:nvSpPr>
            <p:cNvPr id="11" name="TextBox 10">
              <a:extLst>
                <a:ext uri="{FF2B5EF4-FFF2-40B4-BE49-F238E27FC236}">
                  <a16:creationId xmlns:a16="http://schemas.microsoft.com/office/drawing/2014/main" id="{30A7F791-9E72-74EB-2468-15CEF89A6497}"/>
                </a:ext>
              </a:extLst>
            </p:cNvPr>
            <p:cNvSpPr txBox="1"/>
            <p:nvPr/>
          </p:nvSpPr>
          <p:spPr>
            <a:xfrm>
              <a:off x="1640054" y="2430302"/>
              <a:ext cx="611418"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400</a:t>
              </a:r>
              <a:endParaRPr lang="en-US"/>
            </a:p>
          </p:txBody>
        </p:sp>
        <p:sp>
          <p:nvSpPr>
            <p:cNvPr id="13" name="TextBox 12">
              <a:extLst>
                <a:ext uri="{FF2B5EF4-FFF2-40B4-BE49-F238E27FC236}">
                  <a16:creationId xmlns:a16="http://schemas.microsoft.com/office/drawing/2014/main" id="{A79E6AB3-BCA3-50E6-5EB9-0A81C662659C}"/>
                </a:ext>
              </a:extLst>
            </p:cNvPr>
            <p:cNvSpPr txBox="1"/>
            <p:nvPr/>
          </p:nvSpPr>
          <p:spPr>
            <a:xfrm>
              <a:off x="1875378" y="3741389"/>
              <a:ext cx="409713"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0</a:t>
              </a:r>
              <a:endParaRPr lang="en-US"/>
            </a:p>
          </p:txBody>
        </p:sp>
      </p:grpSp>
      <p:sp>
        <p:nvSpPr>
          <p:cNvPr id="16" name="TextBox 15">
            <a:extLst>
              <a:ext uri="{FF2B5EF4-FFF2-40B4-BE49-F238E27FC236}">
                <a16:creationId xmlns:a16="http://schemas.microsoft.com/office/drawing/2014/main" id="{6674B92F-A8D4-1CE5-34EC-D617D6573129}"/>
              </a:ext>
            </a:extLst>
          </p:cNvPr>
          <p:cNvSpPr txBox="1"/>
          <p:nvPr/>
        </p:nvSpPr>
        <p:spPr>
          <a:xfrm>
            <a:off x="351481" y="2264155"/>
            <a:ext cx="1897677" cy="3416320"/>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Arial" panose="020B0604020202020204" pitchFamily="34" charset="0"/>
              <a:buChar char="•"/>
            </a:pPr>
            <a:r>
              <a:rPr lang="en-US">
                <a:latin typeface="Calibri"/>
                <a:cs typeface="Arial"/>
              </a:rPr>
              <a:t>The number of </a:t>
            </a:r>
            <a:r>
              <a:rPr lang="en-US" i="1">
                <a:latin typeface="Calibri"/>
                <a:cs typeface="Arial"/>
              </a:rPr>
              <a:t>average</a:t>
            </a:r>
            <a:r>
              <a:rPr lang="en-US">
                <a:latin typeface="Calibri"/>
                <a:cs typeface="Arial"/>
              </a:rPr>
              <a:t> </a:t>
            </a:r>
            <a:r>
              <a:rPr lang="en-US" i="1">
                <a:latin typeface="Calibri"/>
                <a:cs typeface="Arial"/>
              </a:rPr>
              <a:t>unique users</a:t>
            </a:r>
            <a:r>
              <a:rPr lang="en-US">
                <a:latin typeface="Calibri"/>
                <a:cs typeface="Arial"/>
              </a:rPr>
              <a:t> </a:t>
            </a:r>
            <a:r>
              <a:rPr lang="en-US" b="1">
                <a:solidFill>
                  <a:schemeClr val="accent1"/>
                </a:solidFill>
                <a:latin typeface="Calibri"/>
                <a:cs typeface="Arial"/>
              </a:rPr>
              <a:t>increased slightly </a:t>
            </a:r>
            <a:r>
              <a:rPr lang="en-US">
                <a:solidFill>
                  <a:srgbClr val="000000"/>
                </a:solidFill>
                <a:latin typeface="Calibri"/>
                <a:cs typeface="Arial"/>
              </a:rPr>
              <a:t>for</a:t>
            </a:r>
            <a:r>
              <a:rPr lang="en-US">
                <a:latin typeface="Calibri"/>
                <a:cs typeface="Arial"/>
              </a:rPr>
              <a:t> each month for </a:t>
            </a:r>
            <a:r>
              <a:rPr lang="en-US" b="1">
                <a:solidFill>
                  <a:schemeClr val="accent1"/>
                </a:solidFill>
                <a:latin typeface="Calibri"/>
                <a:cs typeface="Arial"/>
              </a:rPr>
              <a:t>LUIS</a:t>
            </a:r>
            <a:r>
              <a:rPr lang="en-US">
                <a:latin typeface="Calibri"/>
                <a:cs typeface="Arial"/>
              </a:rPr>
              <a:t>.</a:t>
            </a:r>
            <a:endParaRPr lang="en-US" b="1">
              <a:latin typeface="Arial" panose="020B0604020202020204"/>
              <a:cs typeface="Arial"/>
            </a:endParaRPr>
          </a:p>
        </p:txBody>
      </p:sp>
      <p:sp>
        <p:nvSpPr>
          <p:cNvPr id="18" name="TextBox 17">
            <a:extLst>
              <a:ext uri="{FF2B5EF4-FFF2-40B4-BE49-F238E27FC236}">
                <a16:creationId xmlns:a16="http://schemas.microsoft.com/office/drawing/2014/main" id="{DD50A0F4-5239-C3A9-6FF5-8A04AABE0DE3}"/>
              </a:ext>
            </a:extLst>
          </p:cNvPr>
          <p:cNvSpPr txBox="1"/>
          <p:nvPr/>
        </p:nvSpPr>
        <p:spPr>
          <a:xfrm>
            <a:off x="4966481" y="5014725"/>
            <a:ext cx="976723"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panose="020B0604020202020204"/>
              </a:rPr>
              <a:t>Month-Year</a:t>
            </a:r>
          </a:p>
        </p:txBody>
      </p:sp>
    </p:spTree>
    <p:extLst>
      <p:ext uri="{BB962C8B-B14F-4D97-AF65-F5344CB8AC3E}">
        <p14:creationId xmlns:p14="http://schemas.microsoft.com/office/powerpoint/2010/main" val="401756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 grpId="0" animBg="1"/>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line chart&#10;&#10;Description automatically generated">
            <a:extLst>
              <a:ext uri="{FF2B5EF4-FFF2-40B4-BE49-F238E27FC236}">
                <a16:creationId xmlns:a16="http://schemas.microsoft.com/office/drawing/2014/main" id="{0C997900-8F59-64B5-380D-CFF4BFFC40E6}"/>
              </a:ext>
            </a:extLst>
          </p:cNvPr>
          <p:cNvPicPr>
            <a:picLocks noChangeAspect="1"/>
          </p:cNvPicPr>
          <p:nvPr/>
        </p:nvPicPr>
        <p:blipFill rotWithShape="1">
          <a:blip r:embed="rId3"/>
          <a:srcRect l="12071" r="-28" b="12747"/>
          <a:stretch/>
        </p:blipFill>
        <p:spPr>
          <a:xfrm>
            <a:off x="3755410" y="1528296"/>
            <a:ext cx="4997403" cy="3265281"/>
          </a:xfrm>
          <a:prstGeom prst="rect">
            <a:avLst/>
          </a:prstGeom>
        </p:spPr>
      </p:pic>
      <p:sp>
        <p:nvSpPr>
          <p:cNvPr id="4" name="TextBox 3">
            <a:extLst>
              <a:ext uri="{FF2B5EF4-FFF2-40B4-BE49-F238E27FC236}">
                <a16:creationId xmlns:a16="http://schemas.microsoft.com/office/drawing/2014/main" id="{4A29FB00-578A-B4DB-2996-4BAD136EE806}"/>
              </a:ext>
            </a:extLst>
          </p:cNvPr>
          <p:cNvSpPr txBox="1"/>
          <p:nvPr/>
        </p:nvSpPr>
        <p:spPr>
          <a:xfrm>
            <a:off x="375082" y="1162522"/>
            <a:ext cx="8379418"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mn-lt"/>
                <a:cs typeface="Calibri"/>
              </a:rPr>
              <a:t>Percent of Average Unique Users per Year (LUIS)</a:t>
            </a:r>
            <a:endParaRPr lang="en-US">
              <a:latin typeface="Calibri"/>
              <a:cs typeface="Calibri"/>
            </a:endParaRPr>
          </a:p>
        </p:txBody>
      </p:sp>
      <p:sp>
        <p:nvSpPr>
          <p:cNvPr id="8" name="TextBox 7">
            <a:extLst>
              <a:ext uri="{FF2B5EF4-FFF2-40B4-BE49-F238E27FC236}">
                <a16:creationId xmlns:a16="http://schemas.microsoft.com/office/drawing/2014/main" id="{5C33025A-342F-54A2-1430-52B6D6706D93}"/>
              </a:ext>
            </a:extLst>
          </p:cNvPr>
          <p:cNvSpPr txBox="1"/>
          <p:nvPr/>
        </p:nvSpPr>
        <p:spPr>
          <a:xfrm>
            <a:off x="3291168" y="4217677"/>
            <a:ext cx="624866"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Calibri"/>
              </a:rPr>
              <a:t>68%</a:t>
            </a:r>
            <a:endParaRPr lang="en-US" sz="1400"/>
          </a:p>
        </p:txBody>
      </p:sp>
      <p:sp>
        <p:nvSpPr>
          <p:cNvPr id="11" name="TextBox 10">
            <a:extLst>
              <a:ext uri="{FF2B5EF4-FFF2-40B4-BE49-F238E27FC236}">
                <a16:creationId xmlns:a16="http://schemas.microsoft.com/office/drawing/2014/main" id="{6C45CB59-8C4F-CBA2-6344-27352FEE4AAB}"/>
              </a:ext>
            </a:extLst>
          </p:cNvPr>
          <p:cNvSpPr txBox="1"/>
          <p:nvPr/>
        </p:nvSpPr>
        <p:spPr>
          <a:xfrm>
            <a:off x="3291168" y="3605835"/>
            <a:ext cx="624866"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70</a:t>
            </a:r>
            <a:r>
              <a:rPr lang="en-US" sz="1400" b="1">
                <a:latin typeface="Calibri"/>
                <a:cs typeface="Calibri"/>
              </a:rPr>
              <a:t>%</a:t>
            </a:r>
            <a:endParaRPr lang="en-US" sz="1400"/>
          </a:p>
        </p:txBody>
      </p:sp>
      <p:sp>
        <p:nvSpPr>
          <p:cNvPr id="13" name="TextBox 12">
            <a:extLst>
              <a:ext uri="{FF2B5EF4-FFF2-40B4-BE49-F238E27FC236}">
                <a16:creationId xmlns:a16="http://schemas.microsoft.com/office/drawing/2014/main" id="{94D3B4AD-6949-ACD1-156B-6BDDED681B97}"/>
              </a:ext>
            </a:extLst>
          </p:cNvPr>
          <p:cNvSpPr txBox="1"/>
          <p:nvPr/>
        </p:nvSpPr>
        <p:spPr>
          <a:xfrm>
            <a:off x="3291168" y="3007441"/>
            <a:ext cx="624866"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Calibri"/>
              </a:rPr>
              <a:t>72%</a:t>
            </a:r>
            <a:endParaRPr lang="en-US"/>
          </a:p>
        </p:txBody>
      </p:sp>
      <p:sp>
        <p:nvSpPr>
          <p:cNvPr id="15" name="TextBox 14">
            <a:extLst>
              <a:ext uri="{FF2B5EF4-FFF2-40B4-BE49-F238E27FC236}">
                <a16:creationId xmlns:a16="http://schemas.microsoft.com/office/drawing/2014/main" id="{B55E25ED-DB6F-AEE9-7C7E-04CF911C8D1F}"/>
              </a:ext>
            </a:extLst>
          </p:cNvPr>
          <p:cNvSpPr txBox="1"/>
          <p:nvPr/>
        </p:nvSpPr>
        <p:spPr>
          <a:xfrm>
            <a:off x="3294531" y="1777034"/>
            <a:ext cx="611419"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76%</a:t>
            </a:r>
          </a:p>
        </p:txBody>
      </p:sp>
      <p:sp>
        <p:nvSpPr>
          <p:cNvPr id="19" name="TextBox 18">
            <a:extLst>
              <a:ext uri="{FF2B5EF4-FFF2-40B4-BE49-F238E27FC236}">
                <a16:creationId xmlns:a16="http://schemas.microsoft.com/office/drawing/2014/main" id="{71FFFBB8-CBCE-8F29-2F0E-403A8AAC4678}"/>
              </a:ext>
            </a:extLst>
          </p:cNvPr>
          <p:cNvSpPr txBox="1"/>
          <p:nvPr/>
        </p:nvSpPr>
        <p:spPr>
          <a:xfrm>
            <a:off x="2700652" y="2755619"/>
            <a:ext cx="788465"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panose="020B0604020202020204"/>
              </a:rPr>
              <a:t>% of average unique users</a:t>
            </a:r>
          </a:p>
        </p:txBody>
      </p:sp>
      <p:sp>
        <p:nvSpPr>
          <p:cNvPr id="21" name="TextBox 20">
            <a:extLst>
              <a:ext uri="{FF2B5EF4-FFF2-40B4-BE49-F238E27FC236}">
                <a16:creationId xmlns:a16="http://schemas.microsoft.com/office/drawing/2014/main" id="{247A61DE-2715-EF32-54EE-927D46E45751}"/>
              </a:ext>
            </a:extLst>
          </p:cNvPr>
          <p:cNvSpPr txBox="1"/>
          <p:nvPr/>
        </p:nvSpPr>
        <p:spPr>
          <a:xfrm>
            <a:off x="3291168" y="2395598"/>
            <a:ext cx="624866"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Calibri"/>
              </a:rPr>
              <a:t>74%</a:t>
            </a:r>
            <a:endParaRPr lang="en-US"/>
          </a:p>
        </p:txBody>
      </p:sp>
      <p:sp>
        <p:nvSpPr>
          <p:cNvPr id="24" name="TextBox 23">
            <a:extLst>
              <a:ext uri="{FF2B5EF4-FFF2-40B4-BE49-F238E27FC236}">
                <a16:creationId xmlns:a16="http://schemas.microsoft.com/office/drawing/2014/main" id="{26D15B6D-3778-DF76-861E-C755FFB22DC2}"/>
              </a:ext>
            </a:extLst>
          </p:cNvPr>
          <p:cNvSpPr txBox="1"/>
          <p:nvPr/>
        </p:nvSpPr>
        <p:spPr>
          <a:xfrm>
            <a:off x="5860710" y="5034896"/>
            <a:ext cx="788465"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panose="020B0604020202020204"/>
              </a:rPr>
              <a:t>Year</a:t>
            </a:r>
          </a:p>
        </p:txBody>
      </p:sp>
      <p:grpSp>
        <p:nvGrpSpPr>
          <p:cNvPr id="30" name="Group 29">
            <a:extLst>
              <a:ext uri="{FF2B5EF4-FFF2-40B4-BE49-F238E27FC236}">
                <a16:creationId xmlns:a16="http://schemas.microsoft.com/office/drawing/2014/main" id="{FAAE0B73-C88A-1F22-5E57-E0182A331F32}"/>
              </a:ext>
            </a:extLst>
          </p:cNvPr>
          <p:cNvGrpSpPr/>
          <p:nvPr/>
        </p:nvGrpSpPr>
        <p:grpSpPr>
          <a:xfrm>
            <a:off x="3692972" y="4716556"/>
            <a:ext cx="5066411" cy="341916"/>
            <a:chOff x="3726589" y="3637430"/>
            <a:chExt cx="5066411" cy="341916"/>
          </a:xfrm>
        </p:grpSpPr>
        <p:sp>
          <p:nvSpPr>
            <p:cNvPr id="26" name="TextBox 25">
              <a:extLst>
                <a:ext uri="{FF2B5EF4-FFF2-40B4-BE49-F238E27FC236}">
                  <a16:creationId xmlns:a16="http://schemas.microsoft.com/office/drawing/2014/main" id="{5A8B5D20-5BCA-D6AE-7FB5-809B5EB2FE76}"/>
                </a:ext>
              </a:extLst>
            </p:cNvPr>
            <p:cNvSpPr txBox="1"/>
            <p:nvPr/>
          </p:nvSpPr>
          <p:spPr>
            <a:xfrm>
              <a:off x="5223464" y="3640792"/>
              <a:ext cx="597972"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2020</a:t>
              </a:r>
            </a:p>
          </p:txBody>
        </p:sp>
        <p:sp>
          <p:nvSpPr>
            <p:cNvPr id="27" name="TextBox 26">
              <a:extLst>
                <a:ext uri="{FF2B5EF4-FFF2-40B4-BE49-F238E27FC236}">
                  <a16:creationId xmlns:a16="http://schemas.microsoft.com/office/drawing/2014/main" id="{E4E12B65-667B-6971-D92D-4925A64F9690}"/>
                </a:ext>
              </a:extLst>
            </p:cNvPr>
            <p:cNvSpPr txBox="1"/>
            <p:nvPr/>
          </p:nvSpPr>
          <p:spPr>
            <a:xfrm>
              <a:off x="6701299" y="3637430"/>
              <a:ext cx="597972"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2021</a:t>
              </a:r>
            </a:p>
          </p:txBody>
        </p:sp>
        <p:sp>
          <p:nvSpPr>
            <p:cNvPr id="28" name="TextBox 27">
              <a:extLst>
                <a:ext uri="{FF2B5EF4-FFF2-40B4-BE49-F238E27FC236}">
                  <a16:creationId xmlns:a16="http://schemas.microsoft.com/office/drawing/2014/main" id="{BDF6CFAE-2CA8-D317-6B88-D74F6318132C}"/>
                </a:ext>
              </a:extLst>
            </p:cNvPr>
            <p:cNvSpPr txBox="1"/>
            <p:nvPr/>
          </p:nvSpPr>
          <p:spPr>
            <a:xfrm>
              <a:off x="8195028" y="3637430"/>
              <a:ext cx="597972"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2022</a:t>
              </a:r>
            </a:p>
          </p:txBody>
        </p:sp>
        <p:sp>
          <p:nvSpPr>
            <p:cNvPr id="29" name="TextBox 28">
              <a:extLst>
                <a:ext uri="{FF2B5EF4-FFF2-40B4-BE49-F238E27FC236}">
                  <a16:creationId xmlns:a16="http://schemas.microsoft.com/office/drawing/2014/main" id="{F14F42BC-1CBA-3977-E954-41C0C8ABFC7A}"/>
                </a:ext>
              </a:extLst>
            </p:cNvPr>
            <p:cNvSpPr txBox="1"/>
            <p:nvPr/>
          </p:nvSpPr>
          <p:spPr>
            <a:xfrm>
              <a:off x="3726589" y="3640792"/>
              <a:ext cx="597972"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2019</a:t>
              </a:r>
            </a:p>
          </p:txBody>
        </p:sp>
      </p:grpSp>
      <p:sp>
        <p:nvSpPr>
          <p:cNvPr id="31" name="TextBox 30">
            <a:extLst>
              <a:ext uri="{FF2B5EF4-FFF2-40B4-BE49-F238E27FC236}">
                <a16:creationId xmlns:a16="http://schemas.microsoft.com/office/drawing/2014/main" id="{503A614F-7180-DD99-426A-7088D28AFF8B}"/>
              </a:ext>
            </a:extLst>
          </p:cNvPr>
          <p:cNvSpPr txBox="1"/>
          <p:nvPr/>
        </p:nvSpPr>
        <p:spPr>
          <a:xfrm rot="-3120000">
            <a:off x="6957220" y="2450181"/>
            <a:ext cx="1319623"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rgbClr val="C00000"/>
                </a:solidFill>
                <a:latin typeface="Calibri"/>
                <a:cs typeface="Arial" panose="020B0604020202020204"/>
              </a:rPr>
              <a:t>2022 Projection</a:t>
            </a:r>
          </a:p>
        </p:txBody>
      </p:sp>
      <p:sp>
        <p:nvSpPr>
          <p:cNvPr id="33" name="TextBox 32">
            <a:extLst>
              <a:ext uri="{FF2B5EF4-FFF2-40B4-BE49-F238E27FC236}">
                <a16:creationId xmlns:a16="http://schemas.microsoft.com/office/drawing/2014/main" id="{4C45CEA7-E2AD-EC33-4994-8B04F092F16C}"/>
              </a:ext>
            </a:extLst>
          </p:cNvPr>
          <p:cNvSpPr txBox="1"/>
          <p:nvPr/>
        </p:nvSpPr>
        <p:spPr>
          <a:xfrm>
            <a:off x="559445" y="2116237"/>
            <a:ext cx="2298616" cy="230832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latin typeface="Calibri"/>
                <a:cs typeface="Arial"/>
              </a:rPr>
              <a:t>Average unique users</a:t>
            </a:r>
            <a:endParaRPr lang="en-US" i="1" u="sng">
              <a:latin typeface="Arial" panose="020B0604020202020204"/>
              <a:cs typeface="Arial"/>
            </a:endParaRPr>
          </a:p>
          <a:p>
            <a:r>
              <a:rPr lang="en-US" b="1">
                <a:solidFill>
                  <a:schemeClr val="accent1"/>
                </a:solidFill>
                <a:latin typeface="Calibri"/>
                <a:cs typeface="Arial"/>
              </a:rPr>
              <a:t>increased </a:t>
            </a:r>
            <a:r>
              <a:rPr lang="en-US" b="1">
                <a:latin typeface="Calibri"/>
                <a:cs typeface="Arial"/>
              </a:rPr>
              <a:t>by year</a:t>
            </a:r>
            <a:endParaRPr lang="en-US" b="1">
              <a:latin typeface="Arial" panose="020B0604020202020204"/>
              <a:cs typeface="Arial"/>
            </a:endParaRPr>
          </a:p>
          <a:p>
            <a:r>
              <a:rPr lang="en-US">
                <a:latin typeface="Calibri"/>
                <a:cs typeface="Arial"/>
              </a:rPr>
              <a:t>for </a:t>
            </a:r>
            <a:r>
              <a:rPr lang="en-US" b="1">
                <a:solidFill>
                  <a:schemeClr val="accent1"/>
                </a:solidFill>
                <a:latin typeface="Calibri"/>
                <a:cs typeface="Arial"/>
              </a:rPr>
              <a:t>LUIS</a:t>
            </a:r>
            <a:r>
              <a:rPr lang="en-US" b="1">
                <a:latin typeface="Calibri"/>
                <a:cs typeface="Arial"/>
              </a:rPr>
              <a:t> </a:t>
            </a:r>
            <a:r>
              <a:rPr lang="en-US">
                <a:latin typeface="Calibri"/>
                <a:cs typeface="Arial"/>
              </a:rPr>
              <a:t>responses</a:t>
            </a:r>
            <a:r>
              <a:rPr lang="en-US" b="1">
                <a:latin typeface="Calibri"/>
                <a:cs typeface="Arial"/>
              </a:rPr>
              <a:t>.</a:t>
            </a:r>
            <a:endParaRPr lang="en-US">
              <a:latin typeface="Arial" panose="020B0604020202020204"/>
              <a:cs typeface="Arial"/>
            </a:endParaRPr>
          </a:p>
        </p:txBody>
      </p:sp>
    </p:spTree>
    <p:extLst>
      <p:ext uri="{BB962C8B-B14F-4D97-AF65-F5344CB8AC3E}">
        <p14:creationId xmlns:p14="http://schemas.microsoft.com/office/powerpoint/2010/main" val="168162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DD20832D-CC6B-E7D3-3510-A2A47EED257D}"/>
              </a:ext>
            </a:extLst>
          </p:cNvPr>
          <p:cNvSpPr txBox="1"/>
          <p:nvPr/>
        </p:nvSpPr>
        <p:spPr>
          <a:xfrm>
            <a:off x="390894" y="4004931"/>
            <a:ext cx="1850612" cy="193899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Arial" panose="020B0604020202020204" pitchFamily="34" charset="0"/>
              <a:buChar char="•"/>
            </a:pPr>
            <a:r>
              <a:rPr lang="en-US" sz="2000">
                <a:latin typeface="Calibri"/>
                <a:cs typeface="Arial"/>
              </a:rPr>
              <a:t>The number of </a:t>
            </a:r>
            <a:r>
              <a:rPr lang="en-US" sz="2000" i="1">
                <a:latin typeface="Calibri"/>
                <a:cs typeface="Arial"/>
              </a:rPr>
              <a:t>Unique users</a:t>
            </a:r>
            <a:r>
              <a:rPr lang="en-US" sz="2000">
                <a:latin typeface="Calibri"/>
                <a:cs typeface="Arial"/>
              </a:rPr>
              <a:t> </a:t>
            </a:r>
            <a:r>
              <a:rPr lang="en-US" sz="2000" b="1">
                <a:solidFill>
                  <a:schemeClr val="accent1"/>
                </a:solidFill>
                <a:latin typeface="Calibri"/>
                <a:cs typeface="Arial"/>
              </a:rPr>
              <a:t>decreased</a:t>
            </a:r>
            <a:r>
              <a:rPr lang="en-US" sz="2000">
                <a:latin typeface="Calibri"/>
                <a:cs typeface="Arial"/>
              </a:rPr>
              <a:t> </a:t>
            </a:r>
            <a:endParaRPr lang="en-US" sz="2000" b="1">
              <a:latin typeface="Arial" panose="020B0604020202020204"/>
              <a:cs typeface="Arial"/>
            </a:endParaRPr>
          </a:p>
          <a:p>
            <a:r>
              <a:rPr lang="en-US" sz="2000">
                <a:latin typeface="Calibri"/>
                <a:cs typeface="Arial"/>
              </a:rPr>
              <a:t>     </a:t>
            </a:r>
            <a:r>
              <a:rPr lang="en-US" sz="2000">
                <a:latin typeface="Calibri"/>
                <a:cs typeface="Calibri"/>
              </a:rPr>
              <a:t>each month</a:t>
            </a:r>
            <a:endParaRPr lang="en-US" sz="2000" b="1">
              <a:latin typeface="Arial" panose="020B0604020202020204"/>
              <a:cs typeface="Arial"/>
            </a:endParaRPr>
          </a:p>
          <a:p>
            <a:r>
              <a:rPr lang="en-US" sz="2000" b="1">
                <a:latin typeface="Calibri"/>
                <a:cs typeface="Arial"/>
              </a:rPr>
              <a:t>     </a:t>
            </a:r>
            <a:r>
              <a:rPr lang="en-US" sz="2000">
                <a:latin typeface="Calibri"/>
                <a:cs typeface="Calibri"/>
              </a:rPr>
              <a:t>for </a:t>
            </a:r>
            <a:r>
              <a:rPr lang="en-US" sz="2000" b="1">
                <a:solidFill>
                  <a:schemeClr val="accent1"/>
                </a:solidFill>
                <a:latin typeface="Calibri"/>
                <a:cs typeface="Arial"/>
              </a:rPr>
              <a:t>Q&amp;A</a:t>
            </a:r>
            <a:r>
              <a:rPr lang="en-US" sz="2000">
                <a:latin typeface="Calibri"/>
                <a:cs typeface="Arial"/>
              </a:rPr>
              <a:t>.</a:t>
            </a:r>
          </a:p>
        </p:txBody>
      </p:sp>
      <p:pic>
        <p:nvPicPr>
          <p:cNvPr id="3" name="Picture 3" descr="Chart, histogram&#10;&#10;Description automatically generated">
            <a:extLst>
              <a:ext uri="{FF2B5EF4-FFF2-40B4-BE49-F238E27FC236}">
                <a16:creationId xmlns:a16="http://schemas.microsoft.com/office/drawing/2014/main" id="{F0C0DA7B-A4DC-B690-9C7D-46DABB705B0C}"/>
              </a:ext>
            </a:extLst>
          </p:cNvPr>
          <p:cNvPicPr>
            <a:picLocks noChangeAspect="1"/>
          </p:cNvPicPr>
          <p:nvPr/>
        </p:nvPicPr>
        <p:blipFill rotWithShape="1">
          <a:blip r:embed="rId3"/>
          <a:srcRect l="9929" r="315" b="22459"/>
          <a:stretch/>
        </p:blipFill>
        <p:spPr>
          <a:xfrm>
            <a:off x="2350701" y="1594119"/>
            <a:ext cx="6390040" cy="3198605"/>
          </a:xfrm>
          <a:prstGeom prst="rect">
            <a:avLst/>
          </a:prstGeom>
        </p:spPr>
      </p:pic>
      <p:grpSp>
        <p:nvGrpSpPr>
          <p:cNvPr id="19" name="Group 18">
            <a:extLst>
              <a:ext uri="{FF2B5EF4-FFF2-40B4-BE49-F238E27FC236}">
                <a16:creationId xmlns:a16="http://schemas.microsoft.com/office/drawing/2014/main" id="{B20A93FE-3DF1-EAB5-D1DC-120B77B43DCB}"/>
              </a:ext>
            </a:extLst>
          </p:cNvPr>
          <p:cNvGrpSpPr/>
          <p:nvPr/>
        </p:nvGrpSpPr>
        <p:grpSpPr>
          <a:xfrm>
            <a:off x="1821591" y="1922676"/>
            <a:ext cx="645037" cy="2929952"/>
            <a:chOff x="1640054" y="1119214"/>
            <a:chExt cx="645037" cy="2929952"/>
          </a:xfrm>
        </p:grpSpPr>
        <p:sp>
          <p:nvSpPr>
            <p:cNvPr id="11" name="TextBox 10">
              <a:extLst>
                <a:ext uri="{FF2B5EF4-FFF2-40B4-BE49-F238E27FC236}">
                  <a16:creationId xmlns:a16="http://schemas.microsoft.com/office/drawing/2014/main" id="{50B53FD8-089D-453F-1994-5EE8C44AA271}"/>
                </a:ext>
              </a:extLst>
            </p:cNvPr>
            <p:cNvSpPr txBox="1"/>
            <p:nvPr/>
          </p:nvSpPr>
          <p:spPr>
            <a:xfrm>
              <a:off x="1640054" y="1119214"/>
              <a:ext cx="611418"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2000</a:t>
              </a:r>
              <a:endParaRPr lang="en-US"/>
            </a:p>
          </p:txBody>
        </p:sp>
        <p:sp>
          <p:nvSpPr>
            <p:cNvPr id="13" name="TextBox 12">
              <a:extLst>
                <a:ext uri="{FF2B5EF4-FFF2-40B4-BE49-F238E27FC236}">
                  <a16:creationId xmlns:a16="http://schemas.microsoft.com/office/drawing/2014/main" id="{59D1F1A4-3DCE-98E9-B441-B4235B82B2D9}"/>
                </a:ext>
              </a:extLst>
            </p:cNvPr>
            <p:cNvSpPr txBox="1"/>
            <p:nvPr/>
          </p:nvSpPr>
          <p:spPr>
            <a:xfrm>
              <a:off x="1640054" y="2430302"/>
              <a:ext cx="611418"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1000</a:t>
              </a:r>
              <a:endParaRPr lang="en-US"/>
            </a:p>
          </p:txBody>
        </p:sp>
        <p:sp>
          <p:nvSpPr>
            <p:cNvPr id="17" name="TextBox 16">
              <a:extLst>
                <a:ext uri="{FF2B5EF4-FFF2-40B4-BE49-F238E27FC236}">
                  <a16:creationId xmlns:a16="http://schemas.microsoft.com/office/drawing/2014/main" id="{477EAEFE-A5AD-E084-A683-E5FAA42EFEF2}"/>
                </a:ext>
              </a:extLst>
            </p:cNvPr>
            <p:cNvSpPr txBox="1"/>
            <p:nvPr/>
          </p:nvSpPr>
          <p:spPr>
            <a:xfrm>
              <a:off x="1875378" y="3741389"/>
              <a:ext cx="409713"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0</a:t>
              </a:r>
              <a:endParaRPr lang="en-US"/>
            </a:p>
          </p:txBody>
        </p:sp>
      </p:grpSp>
      <p:sp>
        <p:nvSpPr>
          <p:cNvPr id="4" name="Arrow: Right 3">
            <a:extLst>
              <a:ext uri="{FF2B5EF4-FFF2-40B4-BE49-F238E27FC236}">
                <a16:creationId xmlns:a16="http://schemas.microsoft.com/office/drawing/2014/main" id="{443203DD-94B6-701F-62BD-7DEE266C472D}"/>
              </a:ext>
            </a:extLst>
          </p:cNvPr>
          <p:cNvSpPr/>
          <p:nvPr/>
        </p:nvSpPr>
        <p:spPr>
          <a:xfrm rot="360000">
            <a:off x="4439231" y="2716908"/>
            <a:ext cx="4036907" cy="5175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26E492C-6B35-5C1A-D5CB-248DCA386ABC}"/>
              </a:ext>
            </a:extLst>
          </p:cNvPr>
          <p:cNvSpPr txBox="1"/>
          <p:nvPr/>
        </p:nvSpPr>
        <p:spPr>
          <a:xfrm>
            <a:off x="3508966" y="4797240"/>
            <a:ext cx="45677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2020</a:t>
            </a:r>
          </a:p>
        </p:txBody>
      </p:sp>
      <p:sp>
        <p:nvSpPr>
          <p:cNvPr id="27" name="TextBox 26">
            <a:extLst>
              <a:ext uri="{FF2B5EF4-FFF2-40B4-BE49-F238E27FC236}">
                <a16:creationId xmlns:a16="http://schemas.microsoft.com/office/drawing/2014/main" id="{633A083E-0BF5-D2BB-5A7C-BC7B86125662}"/>
              </a:ext>
            </a:extLst>
          </p:cNvPr>
          <p:cNvSpPr txBox="1"/>
          <p:nvPr/>
        </p:nvSpPr>
        <p:spPr>
          <a:xfrm>
            <a:off x="5417106" y="4797240"/>
            <a:ext cx="45677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2021</a:t>
            </a:r>
          </a:p>
        </p:txBody>
      </p:sp>
      <p:sp>
        <p:nvSpPr>
          <p:cNvPr id="31" name="TextBox 30">
            <a:extLst>
              <a:ext uri="{FF2B5EF4-FFF2-40B4-BE49-F238E27FC236}">
                <a16:creationId xmlns:a16="http://schemas.microsoft.com/office/drawing/2014/main" id="{8099E306-D27C-5999-C00E-12585229EA58}"/>
              </a:ext>
            </a:extLst>
          </p:cNvPr>
          <p:cNvSpPr txBox="1"/>
          <p:nvPr/>
        </p:nvSpPr>
        <p:spPr>
          <a:xfrm>
            <a:off x="7300799" y="4797240"/>
            <a:ext cx="45677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2022</a:t>
            </a:r>
          </a:p>
        </p:txBody>
      </p:sp>
      <p:sp>
        <p:nvSpPr>
          <p:cNvPr id="35" name="TextBox 34">
            <a:extLst>
              <a:ext uri="{FF2B5EF4-FFF2-40B4-BE49-F238E27FC236}">
                <a16:creationId xmlns:a16="http://schemas.microsoft.com/office/drawing/2014/main" id="{0BDDD020-0D79-54C5-3185-9EEC24116EE5}"/>
              </a:ext>
            </a:extLst>
          </p:cNvPr>
          <p:cNvSpPr txBox="1"/>
          <p:nvPr/>
        </p:nvSpPr>
        <p:spPr>
          <a:xfrm>
            <a:off x="2240690" y="4797240"/>
            <a:ext cx="45677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2019</a:t>
            </a:r>
          </a:p>
        </p:txBody>
      </p:sp>
      <p:sp>
        <p:nvSpPr>
          <p:cNvPr id="39" name="TextBox 38">
            <a:extLst>
              <a:ext uri="{FF2B5EF4-FFF2-40B4-BE49-F238E27FC236}">
                <a16:creationId xmlns:a16="http://schemas.microsoft.com/office/drawing/2014/main" id="{88DAAF5E-24D0-57DC-228A-5A85ECA3F715}"/>
              </a:ext>
            </a:extLst>
          </p:cNvPr>
          <p:cNvSpPr txBox="1"/>
          <p:nvPr/>
        </p:nvSpPr>
        <p:spPr>
          <a:xfrm>
            <a:off x="2373694" y="4664892"/>
            <a:ext cx="186068"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5</a:t>
            </a:r>
          </a:p>
        </p:txBody>
      </p:sp>
      <p:sp>
        <p:nvSpPr>
          <p:cNvPr id="43" name="TextBox 42">
            <a:extLst>
              <a:ext uri="{FF2B5EF4-FFF2-40B4-BE49-F238E27FC236}">
                <a16:creationId xmlns:a16="http://schemas.microsoft.com/office/drawing/2014/main" id="{A2DBBEE1-4ED7-8FD3-A373-E45B6852FE31}"/>
              </a:ext>
            </a:extLst>
          </p:cNvPr>
          <p:cNvSpPr txBox="1"/>
          <p:nvPr/>
        </p:nvSpPr>
        <p:spPr>
          <a:xfrm>
            <a:off x="2531978" y="4664892"/>
            <a:ext cx="186068"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6</a:t>
            </a:r>
          </a:p>
        </p:txBody>
      </p:sp>
      <p:sp>
        <p:nvSpPr>
          <p:cNvPr id="47" name="TextBox 46">
            <a:extLst>
              <a:ext uri="{FF2B5EF4-FFF2-40B4-BE49-F238E27FC236}">
                <a16:creationId xmlns:a16="http://schemas.microsoft.com/office/drawing/2014/main" id="{E0FA61DB-EE3B-9970-DEA1-59A3E4A89EDB}"/>
              </a:ext>
            </a:extLst>
          </p:cNvPr>
          <p:cNvSpPr txBox="1"/>
          <p:nvPr/>
        </p:nvSpPr>
        <p:spPr>
          <a:xfrm>
            <a:off x="2686515" y="4664892"/>
            <a:ext cx="180052"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7</a:t>
            </a:r>
          </a:p>
        </p:txBody>
      </p:sp>
      <p:sp>
        <p:nvSpPr>
          <p:cNvPr id="51" name="TextBox 50">
            <a:extLst>
              <a:ext uri="{FF2B5EF4-FFF2-40B4-BE49-F238E27FC236}">
                <a16:creationId xmlns:a16="http://schemas.microsoft.com/office/drawing/2014/main" id="{004E1B82-A003-F71F-EF7C-17CAC4FFFA36}"/>
              </a:ext>
            </a:extLst>
          </p:cNvPr>
          <p:cNvSpPr txBox="1"/>
          <p:nvPr/>
        </p:nvSpPr>
        <p:spPr>
          <a:xfrm>
            <a:off x="2844799" y="4658168"/>
            <a:ext cx="180053"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8</a:t>
            </a:r>
          </a:p>
        </p:txBody>
      </p:sp>
      <p:sp>
        <p:nvSpPr>
          <p:cNvPr id="55" name="TextBox 54">
            <a:extLst>
              <a:ext uri="{FF2B5EF4-FFF2-40B4-BE49-F238E27FC236}">
                <a16:creationId xmlns:a16="http://schemas.microsoft.com/office/drawing/2014/main" id="{5AF7C31F-11FE-68CD-E7D9-CECFC19676F5}"/>
              </a:ext>
            </a:extLst>
          </p:cNvPr>
          <p:cNvSpPr txBox="1"/>
          <p:nvPr/>
        </p:nvSpPr>
        <p:spPr>
          <a:xfrm>
            <a:off x="3003085" y="4658168"/>
            <a:ext cx="186069"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9</a:t>
            </a:r>
          </a:p>
        </p:txBody>
      </p:sp>
      <p:sp>
        <p:nvSpPr>
          <p:cNvPr id="59" name="TextBox 58">
            <a:extLst>
              <a:ext uri="{FF2B5EF4-FFF2-40B4-BE49-F238E27FC236}">
                <a16:creationId xmlns:a16="http://schemas.microsoft.com/office/drawing/2014/main" id="{B467D5B7-678E-9ACE-3C98-746B5CA229E6}"/>
              </a:ext>
            </a:extLst>
          </p:cNvPr>
          <p:cNvSpPr txBox="1"/>
          <p:nvPr/>
        </p:nvSpPr>
        <p:spPr>
          <a:xfrm>
            <a:off x="3087306" y="4658167"/>
            <a:ext cx="318415"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10</a:t>
            </a:r>
          </a:p>
        </p:txBody>
      </p:sp>
      <p:sp>
        <p:nvSpPr>
          <p:cNvPr id="63" name="TextBox 62">
            <a:extLst>
              <a:ext uri="{FF2B5EF4-FFF2-40B4-BE49-F238E27FC236}">
                <a16:creationId xmlns:a16="http://schemas.microsoft.com/office/drawing/2014/main" id="{2258AC84-6038-470F-0018-676EDD45803E}"/>
              </a:ext>
            </a:extLst>
          </p:cNvPr>
          <p:cNvSpPr txBox="1"/>
          <p:nvPr/>
        </p:nvSpPr>
        <p:spPr>
          <a:xfrm>
            <a:off x="3238094" y="4658875"/>
            <a:ext cx="342479"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11</a:t>
            </a:r>
          </a:p>
        </p:txBody>
      </p:sp>
      <p:sp>
        <p:nvSpPr>
          <p:cNvPr id="67" name="TextBox 66">
            <a:extLst>
              <a:ext uri="{FF2B5EF4-FFF2-40B4-BE49-F238E27FC236}">
                <a16:creationId xmlns:a16="http://schemas.microsoft.com/office/drawing/2014/main" id="{E37400AB-E86F-5721-5474-3B1EFBD07F88}"/>
              </a:ext>
            </a:extLst>
          </p:cNvPr>
          <p:cNvSpPr txBox="1"/>
          <p:nvPr/>
        </p:nvSpPr>
        <p:spPr>
          <a:xfrm>
            <a:off x="3412943" y="4658875"/>
            <a:ext cx="324432"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12</a:t>
            </a:r>
          </a:p>
        </p:txBody>
      </p:sp>
      <p:sp>
        <p:nvSpPr>
          <p:cNvPr id="71" name="TextBox 70">
            <a:extLst>
              <a:ext uri="{FF2B5EF4-FFF2-40B4-BE49-F238E27FC236}">
                <a16:creationId xmlns:a16="http://schemas.microsoft.com/office/drawing/2014/main" id="{12266605-2E98-EE9B-C9DA-FF84800923D9}"/>
              </a:ext>
            </a:extLst>
          </p:cNvPr>
          <p:cNvSpPr txBox="1"/>
          <p:nvPr/>
        </p:nvSpPr>
        <p:spPr>
          <a:xfrm>
            <a:off x="4278826" y="4658167"/>
            <a:ext cx="168021"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5</a:t>
            </a:r>
          </a:p>
        </p:txBody>
      </p:sp>
      <p:sp>
        <p:nvSpPr>
          <p:cNvPr id="75" name="TextBox 74">
            <a:extLst>
              <a:ext uri="{FF2B5EF4-FFF2-40B4-BE49-F238E27FC236}">
                <a16:creationId xmlns:a16="http://schemas.microsoft.com/office/drawing/2014/main" id="{E233E802-5B3D-7580-5C0F-86B3AD0E4040}"/>
              </a:ext>
            </a:extLst>
          </p:cNvPr>
          <p:cNvSpPr txBox="1"/>
          <p:nvPr/>
        </p:nvSpPr>
        <p:spPr>
          <a:xfrm>
            <a:off x="4436019" y="4657459"/>
            <a:ext cx="167628"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6</a:t>
            </a:r>
          </a:p>
        </p:txBody>
      </p:sp>
      <p:sp>
        <p:nvSpPr>
          <p:cNvPr id="79" name="TextBox 78">
            <a:extLst>
              <a:ext uri="{FF2B5EF4-FFF2-40B4-BE49-F238E27FC236}">
                <a16:creationId xmlns:a16="http://schemas.microsoft.com/office/drawing/2014/main" id="{064CEAB4-B597-374E-AE7F-6DC5439DF0D4}"/>
              </a:ext>
            </a:extLst>
          </p:cNvPr>
          <p:cNvSpPr txBox="1"/>
          <p:nvPr/>
        </p:nvSpPr>
        <p:spPr>
          <a:xfrm>
            <a:off x="4600495" y="4664184"/>
            <a:ext cx="166887"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7</a:t>
            </a:r>
          </a:p>
        </p:txBody>
      </p:sp>
      <p:sp>
        <p:nvSpPr>
          <p:cNvPr id="83" name="TextBox 82">
            <a:extLst>
              <a:ext uri="{FF2B5EF4-FFF2-40B4-BE49-F238E27FC236}">
                <a16:creationId xmlns:a16="http://schemas.microsoft.com/office/drawing/2014/main" id="{8C9575FD-7089-9027-790D-1BD8B08B2A2C}"/>
              </a:ext>
            </a:extLst>
          </p:cNvPr>
          <p:cNvSpPr txBox="1"/>
          <p:nvPr/>
        </p:nvSpPr>
        <p:spPr>
          <a:xfrm>
            <a:off x="4746748" y="4664184"/>
            <a:ext cx="171029"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8</a:t>
            </a:r>
          </a:p>
        </p:txBody>
      </p:sp>
      <p:sp>
        <p:nvSpPr>
          <p:cNvPr id="87" name="TextBox 86">
            <a:extLst>
              <a:ext uri="{FF2B5EF4-FFF2-40B4-BE49-F238E27FC236}">
                <a16:creationId xmlns:a16="http://schemas.microsoft.com/office/drawing/2014/main" id="{C458E193-ACCD-F73B-2BDE-53C107AFB260}"/>
              </a:ext>
            </a:extLst>
          </p:cNvPr>
          <p:cNvSpPr txBox="1"/>
          <p:nvPr/>
        </p:nvSpPr>
        <p:spPr>
          <a:xfrm>
            <a:off x="4909784" y="4664184"/>
            <a:ext cx="162746"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9</a:t>
            </a:r>
          </a:p>
        </p:txBody>
      </p:sp>
      <p:sp>
        <p:nvSpPr>
          <p:cNvPr id="91" name="TextBox 90">
            <a:extLst>
              <a:ext uri="{FF2B5EF4-FFF2-40B4-BE49-F238E27FC236}">
                <a16:creationId xmlns:a16="http://schemas.microsoft.com/office/drawing/2014/main" id="{308D43C0-2EF9-4E8A-4BC3-E8F0A5D779B4}"/>
              </a:ext>
            </a:extLst>
          </p:cNvPr>
          <p:cNvSpPr txBox="1"/>
          <p:nvPr/>
        </p:nvSpPr>
        <p:spPr>
          <a:xfrm>
            <a:off x="4966651" y="4664184"/>
            <a:ext cx="32839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10</a:t>
            </a:r>
          </a:p>
        </p:txBody>
      </p:sp>
      <p:sp>
        <p:nvSpPr>
          <p:cNvPr id="95" name="TextBox 94">
            <a:extLst>
              <a:ext uri="{FF2B5EF4-FFF2-40B4-BE49-F238E27FC236}">
                <a16:creationId xmlns:a16="http://schemas.microsoft.com/office/drawing/2014/main" id="{26E9F9D2-1FCE-04B6-7D29-2C2A70509D31}"/>
              </a:ext>
            </a:extLst>
          </p:cNvPr>
          <p:cNvSpPr txBox="1"/>
          <p:nvPr/>
        </p:nvSpPr>
        <p:spPr>
          <a:xfrm>
            <a:off x="5149719" y="4664183"/>
            <a:ext cx="320115" cy="25036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11</a:t>
            </a:r>
          </a:p>
        </p:txBody>
      </p:sp>
      <p:sp>
        <p:nvSpPr>
          <p:cNvPr id="97" name="TextBox 96">
            <a:extLst>
              <a:ext uri="{FF2B5EF4-FFF2-40B4-BE49-F238E27FC236}">
                <a16:creationId xmlns:a16="http://schemas.microsoft.com/office/drawing/2014/main" id="{BE6332E5-AE4C-DBFA-4DAE-5429A99ED1E3}"/>
              </a:ext>
            </a:extLst>
          </p:cNvPr>
          <p:cNvSpPr txBox="1"/>
          <p:nvPr/>
        </p:nvSpPr>
        <p:spPr>
          <a:xfrm>
            <a:off x="5316288" y="4661176"/>
            <a:ext cx="332539"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12</a:t>
            </a:r>
          </a:p>
        </p:txBody>
      </p:sp>
      <p:sp>
        <p:nvSpPr>
          <p:cNvPr id="99" name="TextBox 98">
            <a:extLst>
              <a:ext uri="{FF2B5EF4-FFF2-40B4-BE49-F238E27FC236}">
                <a16:creationId xmlns:a16="http://schemas.microsoft.com/office/drawing/2014/main" id="{E83FB1AB-30DB-FE90-7C3A-ACB917C15299}"/>
              </a:ext>
            </a:extLst>
          </p:cNvPr>
          <p:cNvSpPr txBox="1"/>
          <p:nvPr/>
        </p:nvSpPr>
        <p:spPr>
          <a:xfrm>
            <a:off x="3645293" y="4658876"/>
            <a:ext cx="186069"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a:t>
            </a:r>
          </a:p>
        </p:txBody>
      </p:sp>
      <p:sp>
        <p:nvSpPr>
          <p:cNvPr id="101" name="TextBox 100">
            <a:extLst>
              <a:ext uri="{FF2B5EF4-FFF2-40B4-BE49-F238E27FC236}">
                <a16:creationId xmlns:a16="http://schemas.microsoft.com/office/drawing/2014/main" id="{4A85627D-1126-3448-425D-43C3EB5A2DC0}"/>
              </a:ext>
            </a:extLst>
          </p:cNvPr>
          <p:cNvSpPr txBox="1"/>
          <p:nvPr/>
        </p:nvSpPr>
        <p:spPr>
          <a:xfrm>
            <a:off x="3805451" y="4664892"/>
            <a:ext cx="186068"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2</a:t>
            </a:r>
          </a:p>
        </p:txBody>
      </p:sp>
      <p:sp>
        <p:nvSpPr>
          <p:cNvPr id="103" name="TextBox 102">
            <a:extLst>
              <a:ext uri="{FF2B5EF4-FFF2-40B4-BE49-F238E27FC236}">
                <a16:creationId xmlns:a16="http://schemas.microsoft.com/office/drawing/2014/main" id="{01630D29-2705-A778-AA1B-78F775C505A0}"/>
              </a:ext>
            </a:extLst>
          </p:cNvPr>
          <p:cNvSpPr txBox="1"/>
          <p:nvPr/>
        </p:nvSpPr>
        <p:spPr>
          <a:xfrm>
            <a:off x="4130305" y="4658167"/>
            <a:ext cx="168021"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4</a:t>
            </a:r>
          </a:p>
        </p:txBody>
      </p:sp>
      <p:sp>
        <p:nvSpPr>
          <p:cNvPr id="105" name="TextBox 104">
            <a:extLst>
              <a:ext uri="{FF2B5EF4-FFF2-40B4-BE49-F238E27FC236}">
                <a16:creationId xmlns:a16="http://schemas.microsoft.com/office/drawing/2014/main" id="{2FF335B9-3D58-3C88-9C67-A0BE3B4FB341}"/>
              </a:ext>
            </a:extLst>
          </p:cNvPr>
          <p:cNvSpPr txBox="1"/>
          <p:nvPr/>
        </p:nvSpPr>
        <p:spPr>
          <a:xfrm>
            <a:off x="3967878" y="4664891"/>
            <a:ext cx="168021"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3</a:t>
            </a:r>
          </a:p>
        </p:txBody>
      </p:sp>
      <p:sp>
        <p:nvSpPr>
          <p:cNvPr id="107" name="TextBox 106">
            <a:extLst>
              <a:ext uri="{FF2B5EF4-FFF2-40B4-BE49-F238E27FC236}">
                <a16:creationId xmlns:a16="http://schemas.microsoft.com/office/drawing/2014/main" id="{4CDEE437-53B4-B3B7-1506-D8B53DD0F32E}"/>
              </a:ext>
            </a:extLst>
          </p:cNvPr>
          <p:cNvSpPr txBox="1"/>
          <p:nvPr/>
        </p:nvSpPr>
        <p:spPr>
          <a:xfrm>
            <a:off x="6156711" y="4661175"/>
            <a:ext cx="191735" cy="25036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5</a:t>
            </a:r>
          </a:p>
        </p:txBody>
      </p:sp>
      <p:sp>
        <p:nvSpPr>
          <p:cNvPr id="109" name="TextBox 108">
            <a:extLst>
              <a:ext uri="{FF2B5EF4-FFF2-40B4-BE49-F238E27FC236}">
                <a16:creationId xmlns:a16="http://schemas.microsoft.com/office/drawing/2014/main" id="{0DDEC2B0-EB45-E0C4-CB48-3AC5B2BF43BC}"/>
              </a:ext>
            </a:extLst>
          </p:cNvPr>
          <p:cNvSpPr txBox="1"/>
          <p:nvPr/>
        </p:nvSpPr>
        <p:spPr>
          <a:xfrm>
            <a:off x="6336311" y="4658168"/>
            <a:ext cx="133713"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6</a:t>
            </a:r>
          </a:p>
        </p:txBody>
      </p:sp>
      <p:sp>
        <p:nvSpPr>
          <p:cNvPr id="111" name="TextBox 110">
            <a:extLst>
              <a:ext uri="{FF2B5EF4-FFF2-40B4-BE49-F238E27FC236}">
                <a16:creationId xmlns:a16="http://schemas.microsoft.com/office/drawing/2014/main" id="{16E957D3-0446-2B7C-A844-11F61D38DF5F}"/>
              </a:ext>
            </a:extLst>
          </p:cNvPr>
          <p:cNvSpPr txBox="1"/>
          <p:nvPr/>
        </p:nvSpPr>
        <p:spPr>
          <a:xfrm>
            <a:off x="6471404" y="4664184"/>
            <a:ext cx="191736"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7</a:t>
            </a:r>
          </a:p>
        </p:txBody>
      </p:sp>
      <p:sp>
        <p:nvSpPr>
          <p:cNvPr id="113" name="TextBox 112">
            <a:extLst>
              <a:ext uri="{FF2B5EF4-FFF2-40B4-BE49-F238E27FC236}">
                <a16:creationId xmlns:a16="http://schemas.microsoft.com/office/drawing/2014/main" id="{A2509666-B729-BC71-9145-8B9FC5014B95}"/>
              </a:ext>
            </a:extLst>
          </p:cNvPr>
          <p:cNvSpPr txBox="1"/>
          <p:nvPr/>
        </p:nvSpPr>
        <p:spPr>
          <a:xfrm>
            <a:off x="6632349" y="4664184"/>
            <a:ext cx="191735"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8</a:t>
            </a:r>
          </a:p>
        </p:txBody>
      </p:sp>
      <p:sp>
        <p:nvSpPr>
          <p:cNvPr id="115" name="TextBox 114">
            <a:extLst>
              <a:ext uri="{FF2B5EF4-FFF2-40B4-BE49-F238E27FC236}">
                <a16:creationId xmlns:a16="http://schemas.microsoft.com/office/drawing/2014/main" id="{7C6498EA-0E47-0EBF-7439-CD91658115AD}"/>
              </a:ext>
            </a:extLst>
          </p:cNvPr>
          <p:cNvSpPr txBox="1"/>
          <p:nvPr/>
        </p:nvSpPr>
        <p:spPr>
          <a:xfrm>
            <a:off x="6800083" y="4664184"/>
            <a:ext cx="175170"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9</a:t>
            </a:r>
          </a:p>
        </p:txBody>
      </p:sp>
      <p:sp>
        <p:nvSpPr>
          <p:cNvPr id="117" name="TextBox 116">
            <a:extLst>
              <a:ext uri="{FF2B5EF4-FFF2-40B4-BE49-F238E27FC236}">
                <a16:creationId xmlns:a16="http://schemas.microsoft.com/office/drawing/2014/main" id="{56A33223-58DD-B794-44A4-58C906B79B8B}"/>
              </a:ext>
            </a:extLst>
          </p:cNvPr>
          <p:cNvSpPr txBox="1"/>
          <p:nvPr/>
        </p:nvSpPr>
        <p:spPr>
          <a:xfrm>
            <a:off x="6867258" y="4664184"/>
            <a:ext cx="32839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10</a:t>
            </a:r>
          </a:p>
        </p:txBody>
      </p:sp>
      <p:sp>
        <p:nvSpPr>
          <p:cNvPr id="119" name="TextBox 118">
            <a:extLst>
              <a:ext uri="{FF2B5EF4-FFF2-40B4-BE49-F238E27FC236}">
                <a16:creationId xmlns:a16="http://schemas.microsoft.com/office/drawing/2014/main" id="{653AA335-DC05-5476-B9F2-4F845E761103}"/>
              </a:ext>
            </a:extLst>
          </p:cNvPr>
          <p:cNvSpPr txBox="1"/>
          <p:nvPr/>
        </p:nvSpPr>
        <p:spPr>
          <a:xfrm>
            <a:off x="7032182" y="4667192"/>
            <a:ext cx="336463"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11</a:t>
            </a:r>
          </a:p>
        </p:txBody>
      </p:sp>
      <p:sp>
        <p:nvSpPr>
          <p:cNvPr id="121" name="TextBox 120">
            <a:extLst>
              <a:ext uri="{FF2B5EF4-FFF2-40B4-BE49-F238E27FC236}">
                <a16:creationId xmlns:a16="http://schemas.microsoft.com/office/drawing/2014/main" id="{32D2C86E-7093-D7A0-4591-DF8F23A6CE7A}"/>
              </a:ext>
            </a:extLst>
          </p:cNvPr>
          <p:cNvSpPr txBox="1"/>
          <p:nvPr/>
        </p:nvSpPr>
        <p:spPr>
          <a:xfrm>
            <a:off x="7202192" y="4661176"/>
            <a:ext cx="340822"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12</a:t>
            </a:r>
          </a:p>
        </p:txBody>
      </p:sp>
      <p:sp>
        <p:nvSpPr>
          <p:cNvPr id="123" name="TextBox 122">
            <a:extLst>
              <a:ext uri="{FF2B5EF4-FFF2-40B4-BE49-F238E27FC236}">
                <a16:creationId xmlns:a16="http://schemas.microsoft.com/office/drawing/2014/main" id="{EEFB150B-CE69-5D1E-A556-47A2DE62C013}"/>
              </a:ext>
            </a:extLst>
          </p:cNvPr>
          <p:cNvSpPr txBox="1"/>
          <p:nvPr/>
        </p:nvSpPr>
        <p:spPr>
          <a:xfrm>
            <a:off x="5571237" y="4658168"/>
            <a:ext cx="146181"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a:t>
            </a:r>
          </a:p>
        </p:txBody>
      </p:sp>
      <p:sp>
        <p:nvSpPr>
          <p:cNvPr id="125" name="TextBox 124">
            <a:extLst>
              <a:ext uri="{FF2B5EF4-FFF2-40B4-BE49-F238E27FC236}">
                <a16:creationId xmlns:a16="http://schemas.microsoft.com/office/drawing/2014/main" id="{C798A97B-2DB6-6DD9-88A4-33FA4251DFEF}"/>
              </a:ext>
            </a:extLst>
          </p:cNvPr>
          <p:cNvSpPr txBox="1"/>
          <p:nvPr/>
        </p:nvSpPr>
        <p:spPr>
          <a:xfrm>
            <a:off x="5666379" y="4658168"/>
            <a:ext cx="241431"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2</a:t>
            </a:r>
          </a:p>
        </p:txBody>
      </p:sp>
      <p:sp>
        <p:nvSpPr>
          <p:cNvPr id="127" name="TextBox 126">
            <a:extLst>
              <a:ext uri="{FF2B5EF4-FFF2-40B4-BE49-F238E27FC236}">
                <a16:creationId xmlns:a16="http://schemas.microsoft.com/office/drawing/2014/main" id="{92657765-FE1A-7ADE-F06E-BA335C773FC6}"/>
              </a:ext>
            </a:extLst>
          </p:cNvPr>
          <p:cNvSpPr txBox="1"/>
          <p:nvPr/>
        </p:nvSpPr>
        <p:spPr>
          <a:xfrm>
            <a:off x="5970523" y="4658168"/>
            <a:ext cx="239644"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4</a:t>
            </a:r>
          </a:p>
        </p:txBody>
      </p:sp>
      <p:sp>
        <p:nvSpPr>
          <p:cNvPr id="129" name="TextBox 128">
            <a:extLst>
              <a:ext uri="{FF2B5EF4-FFF2-40B4-BE49-F238E27FC236}">
                <a16:creationId xmlns:a16="http://schemas.microsoft.com/office/drawing/2014/main" id="{1EB483B2-F9AD-DE05-5F51-646B39ADCE50}"/>
              </a:ext>
            </a:extLst>
          </p:cNvPr>
          <p:cNvSpPr txBox="1"/>
          <p:nvPr/>
        </p:nvSpPr>
        <p:spPr>
          <a:xfrm>
            <a:off x="5845980" y="4658168"/>
            <a:ext cx="184892"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3</a:t>
            </a:r>
          </a:p>
        </p:txBody>
      </p:sp>
      <p:sp>
        <p:nvSpPr>
          <p:cNvPr id="131" name="TextBox 130">
            <a:extLst>
              <a:ext uri="{FF2B5EF4-FFF2-40B4-BE49-F238E27FC236}">
                <a16:creationId xmlns:a16="http://schemas.microsoft.com/office/drawing/2014/main" id="{C33B533D-143F-D12B-7B2D-25245E29CCF1}"/>
              </a:ext>
            </a:extLst>
          </p:cNvPr>
          <p:cNvSpPr txBox="1"/>
          <p:nvPr/>
        </p:nvSpPr>
        <p:spPr>
          <a:xfrm>
            <a:off x="8059182" y="4661176"/>
            <a:ext cx="187594"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5</a:t>
            </a:r>
          </a:p>
        </p:txBody>
      </p:sp>
      <p:sp>
        <p:nvSpPr>
          <p:cNvPr id="133" name="TextBox 132">
            <a:extLst>
              <a:ext uri="{FF2B5EF4-FFF2-40B4-BE49-F238E27FC236}">
                <a16:creationId xmlns:a16="http://schemas.microsoft.com/office/drawing/2014/main" id="{03A58ADC-3384-C18A-8F58-C302ABE23F40}"/>
              </a:ext>
            </a:extLst>
          </p:cNvPr>
          <p:cNvSpPr txBox="1"/>
          <p:nvPr/>
        </p:nvSpPr>
        <p:spPr>
          <a:xfrm>
            <a:off x="8213325" y="4664184"/>
            <a:ext cx="20001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6</a:t>
            </a:r>
          </a:p>
        </p:txBody>
      </p:sp>
      <p:sp>
        <p:nvSpPr>
          <p:cNvPr id="135" name="TextBox 134">
            <a:extLst>
              <a:ext uri="{FF2B5EF4-FFF2-40B4-BE49-F238E27FC236}">
                <a16:creationId xmlns:a16="http://schemas.microsoft.com/office/drawing/2014/main" id="{A3CFD11C-88C7-9733-9AC7-ABCCCB996B14}"/>
              </a:ext>
            </a:extLst>
          </p:cNvPr>
          <p:cNvSpPr txBox="1"/>
          <p:nvPr/>
        </p:nvSpPr>
        <p:spPr>
          <a:xfrm>
            <a:off x="8372002" y="4664184"/>
            <a:ext cx="200018"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7</a:t>
            </a:r>
          </a:p>
        </p:txBody>
      </p:sp>
      <p:sp>
        <p:nvSpPr>
          <p:cNvPr id="137" name="TextBox 136">
            <a:extLst>
              <a:ext uri="{FF2B5EF4-FFF2-40B4-BE49-F238E27FC236}">
                <a16:creationId xmlns:a16="http://schemas.microsoft.com/office/drawing/2014/main" id="{D327DE3F-5C5B-1EF8-59E1-CFE96CA209B9}"/>
              </a:ext>
            </a:extLst>
          </p:cNvPr>
          <p:cNvSpPr txBox="1"/>
          <p:nvPr/>
        </p:nvSpPr>
        <p:spPr>
          <a:xfrm>
            <a:off x="8567951" y="4664184"/>
            <a:ext cx="125474"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8</a:t>
            </a:r>
          </a:p>
        </p:txBody>
      </p:sp>
      <p:sp>
        <p:nvSpPr>
          <p:cNvPr id="139" name="TextBox 138">
            <a:extLst>
              <a:ext uri="{FF2B5EF4-FFF2-40B4-BE49-F238E27FC236}">
                <a16:creationId xmlns:a16="http://schemas.microsoft.com/office/drawing/2014/main" id="{AAF0C5CB-6C8F-6D0E-E3DD-356CB3E09EFF}"/>
              </a:ext>
            </a:extLst>
          </p:cNvPr>
          <p:cNvSpPr txBox="1"/>
          <p:nvPr/>
        </p:nvSpPr>
        <p:spPr>
          <a:xfrm>
            <a:off x="7433298" y="4663475"/>
            <a:ext cx="192084"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a:t>
            </a:r>
          </a:p>
        </p:txBody>
      </p:sp>
      <p:sp>
        <p:nvSpPr>
          <p:cNvPr id="141" name="TextBox 140">
            <a:extLst>
              <a:ext uri="{FF2B5EF4-FFF2-40B4-BE49-F238E27FC236}">
                <a16:creationId xmlns:a16="http://schemas.microsoft.com/office/drawing/2014/main" id="{EEDD4C20-A79B-7E04-065D-1CF8D3FA11A5}"/>
              </a:ext>
            </a:extLst>
          </p:cNvPr>
          <p:cNvSpPr txBox="1"/>
          <p:nvPr/>
        </p:nvSpPr>
        <p:spPr>
          <a:xfrm>
            <a:off x="7610982" y="4667192"/>
            <a:ext cx="142039"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2</a:t>
            </a:r>
          </a:p>
        </p:txBody>
      </p:sp>
      <p:sp>
        <p:nvSpPr>
          <p:cNvPr id="143" name="TextBox 142">
            <a:extLst>
              <a:ext uri="{FF2B5EF4-FFF2-40B4-BE49-F238E27FC236}">
                <a16:creationId xmlns:a16="http://schemas.microsoft.com/office/drawing/2014/main" id="{67FCC034-A500-83E1-8A98-9C21AD46F7DC}"/>
              </a:ext>
            </a:extLst>
          </p:cNvPr>
          <p:cNvSpPr txBox="1"/>
          <p:nvPr/>
        </p:nvSpPr>
        <p:spPr>
          <a:xfrm>
            <a:off x="7905431" y="4664184"/>
            <a:ext cx="175169"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4</a:t>
            </a:r>
          </a:p>
        </p:txBody>
      </p:sp>
      <p:sp>
        <p:nvSpPr>
          <p:cNvPr id="145" name="TextBox 144">
            <a:extLst>
              <a:ext uri="{FF2B5EF4-FFF2-40B4-BE49-F238E27FC236}">
                <a16:creationId xmlns:a16="http://schemas.microsoft.com/office/drawing/2014/main" id="{E5688EC7-AC73-5ACD-3B46-9439CEF60BBC}"/>
              </a:ext>
            </a:extLst>
          </p:cNvPr>
          <p:cNvSpPr txBox="1"/>
          <p:nvPr/>
        </p:nvSpPr>
        <p:spPr>
          <a:xfrm>
            <a:off x="7726331" y="4664184"/>
            <a:ext cx="222162"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3</a:t>
            </a:r>
          </a:p>
        </p:txBody>
      </p:sp>
      <p:sp>
        <p:nvSpPr>
          <p:cNvPr id="151" name="TextBox 150">
            <a:extLst>
              <a:ext uri="{FF2B5EF4-FFF2-40B4-BE49-F238E27FC236}">
                <a16:creationId xmlns:a16="http://schemas.microsoft.com/office/drawing/2014/main" id="{0DA9B7E8-17FD-CCE3-632A-671F5F373E8A}"/>
              </a:ext>
            </a:extLst>
          </p:cNvPr>
          <p:cNvSpPr txBox="1"/>
          <p:nvPr/>
        </p:nvSpPr>
        <p:spPr>
          <a:xfrm>
            <a:off x="381806" y="1155799"/>
            <a:ext cx="8394635"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mn-lt"/>
                <a:cs typeface="Calibri"/>
              </a:rPr>
              <a:t>Frequency of Unique Users per Month-Year (Q&amp;A)</a:t>
            </a:r>
            <a:endParaRPr lang="en-US">
              <a:cs typeface="Arial"/>
            </a:endParaRPr>
          </a:p>
        </p:txBody>
      </p:sp>
      <p:sp>
        <p:nvSpPr>
          <p:cNvPr id="153" name="TextBox 152">
            <a:extLst>
              <a:ext uri="{FF2B5EF4-FFF2-40B4-BE49-F238E27FC236}">
                <a16:creationId xmlns:a16="http://schemas.microsoft.com/office/drawing/2014/main" id="{84D058B1-D11A-49B7-9BF8-9A1FBDF8B14B}"/>
              </a:ext>
            </a:extLst>
          </p:cNvPr>
          <p:cNvSpPr txBox="1"/>
          <p:nvPr/>
        </p:nvSpPr>
        <p:spPr>
          <a:xfrm>
            <a:off x="4912693" y="5034895"/>
            <a:ext cx="976723"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panose="020B0604020202020204"/>
              </a:rPr>
              <a:t>Month-Year</a:t>
            </a:r>
          </a:p>
        </p:txBody>
      </p:sp>
    </p:spTree>
    <p:extLst>
      <p:ext uri="{BB962C8B-B14F-4D97-AF65-F5344CB8AC3E}">
        <p14:creationId xmlns:p14="http://schemas.microsoft.com/office/powerpoint/2010/main" val="1734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line chart&#10;&#10;Description automatically generated">
            <a:extLst>
              <a:ext uri="{FF2B5EF4-FFF2-40B4-BE49-F238E27FC236}">
                <a16:creationId xmlns:a16="http://schemas.microsoft.com/office/drawing/2014/main" id="{E33E8FF8-B9AE-31DC-AB2F-72454AA806E6}"/>
              </a:ext>
            </a:extLst>
          </p:cNvPr>
          <p:cNvPicPr>
            <a:picLocks noChangeAspect="1"/>
          </p:cNvPicPr>
          <p:nvPr/>
        </p:nvPicPr>
        <p:blipFill rotWithShape="1">
          <a:blip r:embed="rId3"/>
          <a:srcRect l="11611" t="899" r="355" b="12950"/>
          <a:stretch/>
        </p:blipFill>
        <p:spPr>
          <a:xfrm>
            <a:off x="3724710" y="1561786"/>
            <a:ext cx="4992374" cy="3217083"/>
          </a:xfrm>
          <a:prstGeom prst="rect">
            <a:avLst/>
          </a:prstGeom>
        </p:spPr>
      </p:pic>
      <p:grpSp>
        <p:nvGrpSpPr>
          <p:cNvPr id="11" name="Group 10">
            <a:extLst>
              <a:ext uri="{FF2B5EF4-FFF2-40B4-BE49-F238E27FC236}">
                <a16:creationId xmlns:a16="http://schemas.microsoft.com/office/drawing/2014/main" id="{FBDB8D2A-3845-D542-9447-91F6D79FF598}"/>
              </a:ext>
            </a:extLst>
          </p:cNvPr>
          <p:cNvGrpSpPr/>
          <p:nvPr/>
        </p:nvGrpSpPr>
        <p:grpSpPr>
          <a:xfrm>
            <a:off x="3692972" y="4756897"/>
            <a:ext cx="5066411" cy="341916"/>
            <a:chOff x="3726589" y="3637430"/>
            <a:chExt cx="5066411" cy="341916"/>
          </a:xfrm>
        </p:grpSpPr>
        <p:sp>
          <p:nvSpPr>
            <p:cNvPr id="4" name="TextBox 3">
              <a:extLst>
                <a:ext uri="{FF2B5EF4-FFF2-40B4-BE49-F238E27FC236}">
                  <a16:creationId xmlns:a16="http://schemas.microsoft.com/office/drawing/2014/main" id="{07A9E591-1A92-8225-DCD1-C7CAE985B1CB}"/>
                </a:ext>
              </a:extLst>
            </p:cNvPr>
            <p:cNvSpPr txBox="1"/>
            <p:nvPr/>
          </p:nvSpPr>
          <p:spPr>
            <a:xfrm>
              <a:off x="5223464" y="3640792"/>
              <a:ext cx="597972"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2020</a:t>
              </a:r>
            </a:p>
          </p:txBody>
        </p:sp>
        <p:sp>
          <p:nvSpPr>
            <p:cNvPr id="6" name="TextBox 5">
              <a:extLst>
                <a:ext uri="{FF2B5EF4-FFF2-40B4-BE49-F238E27FC236}">
                  <a16:creationId xmlns:a16="http://schemas.microsoft.com/office/drawing/2014/main" id="{0C309A79-CE26-AC3F-4763-CA085CDC5C0B}"/>
                </a:ext>
              </a:extLst>
            </p:cNvPr>
            <p:cNvSpPr txBox="1"/>
            <p:nvPr/>
          </p:nvSpPr>
          <p:spPr>
            <a:xfrm>
              <a:off x="6701299" y="3637430"/>
              <a:ext cx="597972"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2021</a:t>
              </a:r>
            </a:p>
          </p:txBody>
        </p:sp>
        <p:sp>
          <p:nvSpPr>
            <p:cNvPr id="8" name="TextBox 7">
              <a:extLst>
                <a:ext uri="{FF2B5EF4-FFF2-40B4-BE49-F238E27FC236}">
                  <a16:creationId xmlns:a16="http://schemas.microsoft.com/office/drawing/2014/main" id="{23C5143B-254E-FAA9-3E42-B7A751A833E0}"/>
                </a:ext>
              </a:extLst>
            </p:cNvPr>
            <p:cNvSpPr txBox="1"/>
            <p:nvPr/>
          </p:nvSpPr>
          <p:spPr>
            <a:xfrm>
              <a:off x="8195028" y="3637430"/>
              <a:ext cx="597972"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2022</a:t>
              </a:r>
            </a:p>
          </p:txBody>
        </p:sp>
        <p:sp>
          <p:nvSpPr>
            <p:cNvPr id="10" name="TextBox 9">
              <a:extLst>
                <a:ext uri="{FF2B5EF4-FFF2-40B4-BE49-F238E27FC236}">
                  <a16:creationId xmlns:a16="http://schemas.microsoft.com/office/drawing/2014/main" id="{230D58D7-C81B-A873-D8B3-A755238F3E23}"/>
                </a:ext>
              </a:extLst>
            </p:cNvPr>
            <p:cNvSpPr txBox="1"/>
            <p:nvPr/>
          </p:nvSpPr>
          <p:spPr>
            <a:xfrm>
              <a:off x="3726589" y="3640792"/>
              <a:ext cx="597972"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2019</a:t>
              </a:r>
            </a:p>
          </p:txBody>
        </p:sp>
      </p:grpSp>
      <p:sp>
        <p:nvSpPr>
          <p:cNvPr id="13" name="TextBox 12">
            <a:extLst>
              <a:ext uri="{FF2B5EF4-FFF2-40B4-BE49-F238E27FC236}">
                <a16:creationId xmlns:a16="http://schemas.microsoft.com/office/drawing/2014/main" id="{2946BB3F-0E38-F731-2231-9F00FFDAD9A4}"/>
              </a:ext>
            </a:extLst>
          </p:cNvPr>
          <p:cNvSpPr txBox="1"/>
          <p:nvPr/>
        </p:nvSpPr>
        <p:spPr>
          <a:xfrm>
            <a:off x="538503" y="3837306"/>
            <a:ext cx="2591187" cy="1569660"/>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latin typeface="Calibri"/>
                <a:cs typeface="Arial"/>
              </a:rPr>
              <a:t>Average unique users </a:t>
            </a:r>
            <a:r>
              <a:rPr lang="en-US" b="1">
                <a:solidFill>
                  <a:schemeClr val="accent1"/>
                </a:solidFill>
                <a:latin typeface="Calibri"/>
                <a:cs typeface="Arial"/>
              </a:rPr>
              <a:t>decrease </a:t>
            </a:r>
            <a:r>
              <a:rPr lang="en-US" b="1">
                <a:latin typeface="Calibri"/>
                <a:cs typeface="Arial"/>
              </a:rPr>
              <a:t>by year </a:t>
            </a:r>
            <a:r>
              <a:rPr lang="en-US">
                <a:latin typeface="Calibri"/>
                <a:cs typeface="Arial"/>
              </a:rPr>
              <a:t>for </a:t>
            </a:r>
            <a:r>
              <a:rPr lang="en-US" b="1">
                <a:solidFill>
                  <a:schemeClr val="accent1"/>
                </a:solidFill>
                <a:latin typeface="Calibri"/>
                <a:cs typeface="Arial"/>
              </a:rPr>
              <a:t>Q&amp;A</a:t>
            </a:r>
            <a:r>
              <a:rPr lang="en-US" b="1">
                <a:latin typeface="Calibri"/>
                <a:cs typeface="Arial"/>
              </a:rPr>
              <a:t> </a:t>
            </a:r>
            <a:r>
              <a:rPr lang="en-US">
                <a:latin typeface="Calibri"/>
                <a:cs typeface="Arial"/>
              </a:rPr>
              <a:t>responses</a:t>
            </a:r>
            <a:endParaRPr lang="en-US" b="1">
              <a:latin typeface="Calibri"/>
              <a:cs typeface="Arial"/>
            </a:endParaRPr>
          </a:p>
        </p:txBody>
      </p:sp>
      <p:sp>
        <p:nvSpPr>
          <p:cNvPr id="15" name="TextBox 14">
            <a:extLst>
              <a:ext uri="{FF2B5EF4-FFF2-40B4-BE49-F238E27FC236}">
                <a16:creationId xmlns:a16="http://schemas.microsoft.com/office/drawing/2014/main" id="{58667CD7-7101-B12D-5F8B-DECF94614773}"/>
              </a:ext>
            </a:extLst>
          </p:cNvPr>
          <p:cNvSpPr txBox="1"/>
          <p:nvPr/>
        </p:nvSpPr>
        <p:spPr>
          <a:xfrm>
            <a:off x="375082" y="1082907"/>
            <a:ext cx="8379418"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mn-lt"/>
                <a:cs typeface="Calibri"/>
              </a:rPr>
              <a:t>Percent of Average Unique Users per Year (Q&amp;A)</a:t>
            </a:r>
            <a:endParaRPr lang="en-US">
              <a:latin typeface="Calibri"/>
              <a:cs typeface="Calibri"/>
            </a:endParaRPr>
          </a:p>
        </p:txBody>
      </p:sp>
      <p:sp>
        <p:nvSpPr>
          <p:cNvPr id="17" name="TextBox 16">
            <a:extLst>
              <a:ext uri="{FF2B5EF4-FFF2-40B4-BE49-F238E27FC236}">
                <a16:creationId xmlns:a16="http://schemas.microsoft.com/office/drawing/2014/main" id="{7081097E-8F3D-7F37-D62B-5AF4150655AB}"/>
              </a:ext>
            </a:extLst>
          </p:cNvPr>
          <p:cNvSpPr txBox="1"/>
          <p:nvPr/>
        </p:nvSpPr>
        <p:spPr>
          <a:xfrm>
            <a:off x="3334872" y="4036140"/>
            <a:ext cx="624866"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58</a:t>
            </a:r>
            <a:endParaRPr lang="en-US" sz="1400" b="1">
              <a:latin typeface="Calibri"/>
              <a:cs typeface="Calibri"/>
            </a:endParaRPr>
          </a:p>
        </p:txBody>
      </p:sp>
      <p:sp>
        <p:nvSpPr>
          <p:cNvPr id="19" name="TextBox 18">
            <a:extLst>
              <a:ext uri="{FF2B5EF4-FFF2-40B4-BE49-F238E27FC236}">
                <a16:creationId xmlns:a16="http://schemas.microsoft.com/office/drawing/2014/main" id="{B9D72336-DEC2-68DC-4C0C-EA01F609114B}"/>
              </a:ext>
            </a:extLst>
          </p:cNvPr>
          <p:cNvSpPr txBox="1"/>
          <p:nvPr/>
        </p:nvSpPr>
        <p:spPr>
          <a:xfrm>
            <a:off x="3334872" y="3572218"/>
            <a:ext cx="624866"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59</a:t>
            </a:r>
            <a:endParaRPr lang="en-US" sz="1400" b="1">
              <a:latin typeface="Calibri"/>
              <a:cs typeface="Calibri"/>
            </a:endParaRPr>
          </a:p>
        </p:txBody>
      </p:sp>
      <p:sp>
        <p:nvSpPr>
          <p:cNvPr id="22" name="TextBox 21">
            <a:extLst>
              <a:ext uri="{FF2B5EF4-FFF2-40B4-BE49-F238E27FC236}">
                <a16:creationId xmlns:a16="http://schemas.microsoft.com/office/drawing/2014/main" id="{B431AD00-2E6A-FF69-76A7-53E6E580908B}"/>
              </a:ext>
            </a:extLst>
          </p:cNvPr>
          <p:cNvSpPr txBox="1"/>
          <p:nvPr/>
        </p:nvSpPr>
        <p:spPr>
          <a:xfrm>
            <a:off x="3334872" y="3115017"/>
            <a:ext cx="624866"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60</a:t>
            </a:r>
            <a:endParaRPr lang="en-US" sz="1400" b="1">
              <a:latin typeface="Calibri"/>
              <a:cs typeface="Calibri"/>
            </a:endParaRPr>
          </a:p>
        </p:txBody>
      </p:sp>
      <p:sp>
        <p:nvSpPr>
          <p:cNvPr id="25" name="TextBox 24">
            <a:extLst>
              <a:ext uri="{FF2B5EF4-FFF2-40B4-BE49-F238E27FC236}">
                <a16:creationId xmlns:a16="http://schemas.microsoft.com/office/drawing/2014/main" id="{C4566BFB-CECD-AD2A-3041-1D46CCED83D2}"/>
              </a:ext>
            </a:extLst>
          </p:cNvPr>
          <p:cNvSpPr txBox="1"/>
          <p:nvPr/>
        </p:nvSpPr>
        <p:spPr>
          <a:xfrm>
            <a:off x="3334872" y="2644370"/>
            <a:ext cx="624866"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61</a:t>
            </a:r>
            <a:endParaRPr lang="en-US" sz="1400" b="1">
              <a:latin typeface="Calibri"/>
              <a:cs typeface="Calibri"/>
            </a:endParaRPr>
          </a:p>
        </p:txBody>
      </p:sp>
      <p:sp>
        <p:nvSpPr>
          <p:cNvPr id="27" name="TextBox 26">
            <a:extLst>
              <a:ext uri="{FF2B5EF4-FFF2-40B4-BE49-F238E27FC236}">
                <a16:creationId xmlns:a16="http://schemas.microsoft.com/office/drawing/2014/main" id="{8FD5E07F-D67D-B190-D8EE-155DE48E5ADD}"/>
              </a:ext>
            </a:extLst>
          </p:cNvPr>
          <p:cNvSpPr txBox="1"/>
          <p:nvPr/>
        </p:nvSpPr>
        <p:spPr>
          <a:xfrm>
            <a:off x="3351681" y="1723246"/>
            <a:ext cx="611419"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63</a:t>
            </a:r>
          </a:p>
        </p:txBody>
      </p:sp>
      <p:sp>
        <p:nvSpPr>
          <p:cNvPr id="28" name="TextBox 27">
            <a:extLst>
              <a:ext uri="{FF2B5EF4-FFF2-40B4-BE49-F238E27FC236}">
                <a16:creationId xmlns:a16="http://schemas.microsoft.com/office/drawing/2014/main" id="{9910E256-EEA9-3265-CC09-96D7EEC4636F}"/>
              </a:ext>
            </a:extLst>
          </p:cNvPr>
          <p:cNvSpPr txBox="1"/>
          <p:nvPr/>
        </p:nvSpPr>
        <p:spPr>
          <a:xfrm>
            <a:off x="3334872" y="4500063"/>
            <a:ext cx="624866"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57</a:t>
            </a:r>
            <a:endParaRPr lang="en-US" sz="1400" b="1">
              <a:latin typeface="Calibri"/>
              <a:cs typeface="Calibri"/>
            </a:endParaRPr>
          </a:p>
        </p:txBody>
      </p:sp>
      <p:sp>
        <p:nvSpPr>
          <p:cNvPr id="30" name="TextBox 29">
            <a:extLst>
              <a:ext uri="{FF2B5EF4-FFF2-40B4-BE49-F238E27FC236}">
                <a16:creationId xmlns:a16="http://schemas.microsoft.com/office/drawing/2014/main" id="{9BC98B77-47FD-DCE3-2103-A4F9520EA2DF}"/>
              </a:ext>
            </a:extLst>
          </p:cNvPr>
          <p:cNvSpPr txBox="1"/>
          <p:nvPr/>
        </p:nvSpPr>
        <p:spPr>
          <a:xfrm>
            <a:off x="2667035" y="2795960"/>
            <a:ext cx="788465" cy="83099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panose="020B0604020202020204"/>
              </a:rPr>
              <a:t>% of average unique users</a:t>
            </a:r>
          </a:p>
        </p:txBody>
      </p:sp>
      <p:sp>
        <p:nvSpPr>
          <p:cNvPr id="31" name="TextBox 30">
            <a:extLst>
              <a:ext uri="{FF2B5EF4-FFF2-40B4-BE49-F238E27FC236}">
                <a16:creationId xmlns:a16="http://schemas.microsoft.com/office/drawing/2014/main" id="{0732C198-14C2-7F98-FE8C-01C9D44720CA}"/>
              </a:ext>
            </a:extLst>
          </p:cNvPr>
          <p:cNvSpPr txBox="1"/>
          <p:nvPr/>
        </p:nvSpPr>
        <p:spPr>
          <a:xfrm>
            <a:off x="3334872" y="2187169"/>
            <a:ext cx="624866"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62</a:t>
            </a:r>
            <a:endParaRPr lang="en-US" sz="1400" b="1">
              <a:latin typeface="Calibri"/>
              <a:cs typeface="Calibri"/>
            </a:endParaRPr>
          </a:p>
        </p:txBody>
      </p:sp>
      <p:sp>
        <p:nvSpPr>
          <p:cNvPr id="32" name="TextBox 31">
            <a:extLst>
              <a:ext uri="{FF2B5EF4-FFF2-40B4-BE49-F238E27FC236}">
                <a16:creationId xmlns:a16="http://schemas.microsoft.com/office/drawing/2014/main" id="{574CB3FD-14A0-362B-0B8D-FC8BD49D197D}"/>
              </a:ext>
            </a:extLst>
          </p:cNvPr>
          <p:cNvSpPr txBox="1"/>
          <p:nvPr/>
        </p:nvSpPr>
        <p:spPr>
          <a:xfrm>
            <a:off x="5827093" y="5048343"/>
            <a:ext cx="788465"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panose="020B0604020202020204"/>
              </a:rPr>
              <a:t>Year</a:t>
            </a:r>
          </a:p>
        </p:txBody>
      </p:sp>
      <p:sp>
        <p:nvSpPr>
          <p:cNvPr id="34" name="TextBox 33">
            <a:extLst>
              <a:ext uri="{FF2B5EF4-FFF2-40B4-BE49-F238E27FC236}">
                <a16:creationId xmlns:a16="http://schemas.microsoft.com/office/drawing/2014/main" id="{90B70932-5D0E-E3EC-C6FA-76A7F7E804C1}"/>
              </a:ext>
            </a:extLst>
          </p:cNvPr>
          <p:cNvSpPr txBox="1"/>
          <p:nvPr/>
        </p:nvSpPr>
        <p:spPr>
          <a:xfrm rot="2880000">
            <a:off x="7098414" y="3559564"/>
            <a:ext cx="1319623"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rgbClr val="C00000"/>
                </a:solidFill>
                <a:latin typeface="Calibri"/>
                <a:cs typeface="Arial" panose="020B0604020202020204"/>
              </a:rPr>
              <a:t>2022 Projection</a:t>
            </a:r>
          </a:p>
        </p:txBody>
      </p:sp>
    </p:spTree>
    <p:extLst>
      <p:ext uri="{BB962C8B-B14F-4D97-AF65-F5344CB8AC3E}">
        <p14:creationId xmlns:p14="http://schemas.microsoft.com/office/powerpoint/2010/main" val="62808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F690EAA4-421A-7387-172C-024A339E1440}"/>
              </a:ext>
            </a:extLst>
          </p:cNvPr>
          <p:cNvSpPr txBox="1"/>
          <p:nvPr/>
        </p:nvSpPr>
        <p:spPr>
          <a:xfrm>
            <a:off x="385426" y="1003812"/>
            <a:ext cx="8348128"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mn-lt"/>
                <a:cs typeface="+mn-lt"/>
              </a:rPr>
              <a:t>Plugin Response Score by Transaction Time Point (</a:t>
            </a:r>
            <a:r>
              <a:rPr lang="en-US">
                <a:latin typeface="Calibri"/>
                <a:ea typeface="+mn-lt"/>
                <a:cs typeface="Calibri"/>
              </a:rPr>
              <a:t>LUIS)</a:t>
            </a:r>
            <a:endParaRPr lang="en-US">
              <a:latin typeface="Calibri"/>
              <a:cs typeface="Calibri"/>
            </a:endParaRPr>
          </a:p>
        </p:txBody>
      </p:sp>
      <p:grpSp>
        <p:nvGrpSpPr>
          <p:cNvPr id="43" name="Group 42">
            <a:extLst>
              <a:ext uri="{FF2B5EF4-FFF2-40B4-BE49-F238E27FC236}">
                <a16:creationId xmlns:a16="http://schemas.microsoft.com/office/drawing/2014/main" id="{23A3C320-A0D7-11FC-6BA3-0AB6B7F518E0}"/>
              </a:ext>
            </a:extLst>
          </p:cNvPr>
          <p:cNvGrpSpPr/>
          <p:nvPr/>
        </p:nvGrpSpPr>
        <p:grpSpPr>
          <a:xfrm>
            <a:off x="2091019" y="1507993"/>
            <a:ext cx="6294759" cy="3474256"/>
            <a:chOff x="2440641" y="691084"/>
            <a:chExt cx="6294759" cy="3474256"/>
          </a:xfrm>
        </p:grpSpPr>
        <p:pic>
          <p:nvPicPr>
            <p:cNvPr id="17" name="Picture 20" descr="Chart, scatter chart&#10;&#10;Description automatically generated">
              <a:extLst>
                <a:ext uri="{FF2B5EF4-FFF2-40B4-BE49-F238E27FC236}">
                  <a16:creationId xmlns:a16="http://schemas.microsoft.com/office/drawing/2014/main" id="{5BF619EA-5CA3-685A-1F17-9A011A17FD00}"/>
                </a:ext>
              </a:extLst>
            </p:cNvPr>
            <p:cNvPicPr>
              <a:picLocks noChangeAspect="1"/>
            </p:cNvPicPr>
            <p:nvPr/>
          </p:nvPicPr>
          <p:blipFill rotWithShape="1">
            <a:blip r:embed="rId2"/>
            <a:srcRect l="3547" t="4771" r="2046" b="4198"/>
            <a:stretch/>
          </p:blipFill>
          <p:spPr>
            <a:xfrm>
              <a:off x="2752755" y="744872"/>
              <a:ext cx="4944733" cy="3420468"/>
            </a:xfrm>
            <a:prstGeom prst="rect">
              <a:avLst/>
            </a:prstGeom>
          </p:spPr>
        </p:pic>
        <p:grpSp>
          <p:nvGrpSpPr>
            <p:cNvPr id="19" name="Group 18">
              <a:extLst>
                <a:ext uri="{FF2B5EF4-FFF2-40B4-BE49-F238E27FC236}">
                  <a16:creationId xmlns:a16="http://schemas.microsoft.com/office/drawing/2014/main" id="{DB34E8EC-6EB3-4C0C-E2BA-D73784A8ED18}"/>
                </a:ext>
              </a:extLst>
            </p:cNvPr>
            <p:cNvGrpSpPr/>
            <p:nvPr/>
          </p:nvGrpSpPr>
          <p:grpSpPr>
            <a:xfrm>
              <a:off x="7719688" y="946448"/>
              <a:ext cx="1015712" cy="2968745"/>
              <a:chOff x="7629148" y="956450"/>
              <a:chExt cx="1015712" cy="2968745"/>
            </a:xfrm>
          </p:grpSpPr>
          <p:sp>
            <p:nvSpPr>
              <p:cNvPr id="9" name="TextBox 8">
                <a:extLst>
                  <a:ext uri="{FF2B5EF4-FFF2-40B4-BE49-F238E27FC236}">
                    <a16:creationId xmlns:a16="http://schemas.microsoft.com/office/drawing/2014/main" id="{5355FC4F-6F2F-0CDB-5DFB-A5F6167AFCAB}"/>
                  </a:ext>
                </a:extLst>
              </p:cNvPr>
              <p:cNvSpPr txBox="1"/>
              <p:nvPr/>
            </p:nvSpPr>
            <p:spPr>
              <a:xfrm>
                <a:off x="7643041" y="1980141"/>
                <a:ext cx="1001819" cy="246221"/>
              </a:xfrm>
              <a:prstGeom prst="rect">
                <a:avLst/>
              </a:prstGeom>
              <a:noFill/>
              <a:ln w="12700">
                <a:solidFill>
                  <a:srgbClr val="E9686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General</a:t>
                </a:r>
              </a:p>
            </p:txBody>
          </p:sp>
          <p:sp>
            <p:nvSpPr>
              <p:cNvPr id="10" name="TextBox 9">
                <a:extLst>
                  <a:ext uri="{FF2B5EF4-FFF2-40B4-BE49-F238E27FC236}">
                    <a16:creationId xmlns:a16="http://schemas.microsoft.com/office/drawing/2014/main" id="{9E817D6D-6DBD-F4DB-1B8C-877CAB84BBF5}"/>
                  </a:ext>
                </a:extLst>
              </p:cNvPr>
              <p:cNvSpPr txBox="1"/>
              <p:nvPr/>
            </p:nvSpPr>
            <p:spPr>
              <a:xfrm>
                <a:off x="7642116" y="956450"/>
                <a:ext cx="999172" cy="400110"/>
              </a:xfrm>
              <a:prstGeom prst="rect">
                <a:avLst/>
              </a:prstGeom>
              <a:noFill/>
              <a:ln w="12700">
                <a:solidFill>
                  <a:srgbClr val="FFEC8B"/>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Enterprise Foundations</a:t>
                </a:r>
                <a:endParaRPr lang="en-US" sz="1000" b="1">
                  <a:latin typeface="Calibri"/>
                  <a:cs typeface="Calibri"/>
                </a:endParaRPr>
              </a:p>
            </p:txBody>
          </p:sp>
          <p:sp>
            <p:nvSpPr>
              <p:cNvPr id="11" name="TextBox 10">
                <a:extLst>
                  <a:ext uri="{FF2B5EF4-FFF2-40B4-BE49-F238E27FC236}">
                    <a16:creationId xmlns:a16="http://schemas.microsoft.com/office/drawing/2014/main" id="{3F9DEA74-FDEA-500A-C281-670023154667}"/>
                  </a:ext>
                </a:extLst>
              </p:cNvPr>
              <p:cNvSpPr txBox="1"/>
              <p:nvPr/>
            </p:nvSpPr>
            <p:spPr>
              <a:xfrm>
                <a:off x="7642319" y="2745480"/>
                <a:ext cx="1001749" cy="246151"/>
              </a:xfrm>
              <a:prstGeom prst="rect">
                <a:avLst/>
              </a:prstGeom>
              <a:noFill/>
              <a:ln w="12700">
                <a:solidFill>
                  <a:srgbClr val="77D477"/>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People</a:t>
                </a:r>
              </a:p>
            </p:txBody>
          </p:sp>
          <p:sp>
            <p:nvSpPr>
              <p:cNvPr id="13" name="TextBox 12">
                <a:extLst>
                  <a:ext uri="{FF2B5EF4-FFF2-40B4-BE49-F238E27FC236}">
                    <a16:creationId xmlns:a16="http://schemas.microsoft.com/office/drawing/2014/main" id="{3112CC4C-5145-AC0A-48C7-20613A79E4D2}"/>
                  </a:ext>
                </a:extLst>
              </p:cNvPr>
              <p:cNvSpPr txBox="1"/>
              <p:nvPr/>
            </p:nvSpPr>
            <p:spPr>
              <a:xfrm>
                <a:off x="7629148" y="3525085"/>
                <a:ext cx="1001097" cy="400110"/>
              </a:xfrm>
              <a:prstGeom prst="rect">
                <a:avLst/>
              </a:prstGeom>
              <a:noFill/>
              <a:ln w="12700">
                <a:solidFill>
                  <a:srgbClr val="BE6C8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Technology Service Center</a:t>
                </a:r>
              </a:p>
            </p:txBody>
          </p:sp>
        </p:grpSp>
        <p:grpSp>
          <p:nvGrpSpPr>
            <p:cNvPr id="38" name="Group 37">
              <a:extLst>
                <a:ext uri="{FF2B5EF4-FFF2-40B4-BE49-F238E27FC236}">
                  <a16:creationId xmlns:a16="http://schemas.microsoft.com/office/drawing/2014/main" id="{D010A11F-505A-496F-ABBD-27BC2FE2E47F}"/>
                </a:ext>
              </a:extLst>
            </p:cNvPr>
            <p:cNvGrpSpPr/>
            <p:nvPr/>
          </p:nvGrpSpPr>
          <p:grpSpPr>
            <a:xfrm>
              <a:off x="2440641" y="691084"/>
              <a:ext cx="429884" cy="2727204"/>
              <a:chOff x="2407024" y="1807190"/>
              <a:chExt cx="429884" cy="2727204"/>
            </a:xfrm>
          </p:grpSpPr>
          <p:sp>
            <p:nvSpPr>
              <p:cNvPr id="6" name="TextBox 5">
                <a:extLst>
                  <a:ext uri="{FF2B5EF4-FFF2-40B4-BE49-F238E27FC236}">
                    <a16:creationId xmlns:a16="http://schemas.microsoft.com/office/drawing/2014/main" id="{3D9AD783-DDF0-7B54-C2C5-63E81F78DAC8}"/>
                  </a:ext>
                </a:extLst>
              </p:cNvPr>
              <p:cNvSpPr txBox="1"/>
              <p:nvPr/>
            </p:nvSpPr>
            <p:spPr>
              <a:xfrm>
                <a:off x="2501153" y="2566948"/>
                <a:ext cx="335755"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0</a:t>
                </a:r>
                <a:endParaRPr lang="en-US"/>
              </a:p>
            </p:txBody>
          </p:sp>
          <p:sp>
            <p:nvSpPr>
              <p:cNvPr id="14" name="TextBox 13">
                <a:extLst>
                  <a:ext uri="{FF2B5EF4-FFF2-40B4-BE49-F238E27FC236}">
                    <a16:creationId xmlns:a16="http://schemas.microsoft.com/office/drawing/2014/main" id="{8A7AE031-4661-0256-6D38-F870E8BE9ECB}"/>
                  </a:ext>
                </a:extLst>
              </p:cNvPr>
              <p:cNvSpPr txBox="1"/>
              <p:nvPr/>
            </p:nvSpPr>
            <p:spPr>
              <a:xfrm>
                <a:off x="2467536" y="2392139"/>
                <a:ext cx="335755"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25</a:t>
                </a:r>
                <a:endParaRPr lang="en-US"/>
              </a:p>
            </p:txBody>
          </p:sp>
          <p:sp>
            <p:nvSpPr>
              <p:cNvPr id="23" name="TextBox 22">
                <a:extLst>
                  <a:ext uri="{FF2B5EF4-FFF2-40B4-BE49-F238E27FC236}">
                    <a16:creationId xmlns:a16="http://schemas.microsoft.com/office/drawing/2014/main" id="{54742E41-2188-1504-1331-1F20227BBB96}"/>
                  </a:ext>
                </a:extLst>
              </p:cNvPr>
              <p:cNvSpPr txBox="1"/>
              <p:nvPr/>
            </p:nvSpPr>
            <p:spPr>
              <a:xfrm>
                <a:off x="2467536" y="2197156"/>
                <a:ext cx="335755"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50</a:t>
                </a:r>
                <a:endParaRPr lang="en-US"/>
              </a:p>
            </p:txBody>
          </p:sp>
          <p:sp>
            <p:nvSpPr>
              <p:cNvPr id="25" name="TextBox 24">
                <a:extLst>
                  <a:ext uri="{FF2B5EF4-FFF2-40B4-BE49-F238E27FC236}">
                    <a16:creationId xmlns:a16="http://schemas.microsoft.com/office/drawing/2014/main" id="{72A8F9BD-65DA-BA13-C2D6-A59DFB12DB92}"/>
                  </a:ext>
                </a:extLst>
              </p:cNvPr>
              <p:cNvSpPr txBox="1"/>
              <p:nvPr/>
            </p:nvSpPr>
            <p:spPr>
              <a:xfrm>
                <a:off x="2467536" y="2002172"/>
                <a:ext cx="335755"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75</a:t>
                </a:r>
              </a:p>
            </p:txBody>
          </p:sp>
          <p:sp>
            <p:nvSpPr>
              <p:cNvPr id="27" name="TextBox 26">
                <a:extLst>
                  <a:ext uri="{FF2B5EF4-FFF2-40B4-BE49-F238E27FC236}">
                    <a16:creationId xmlns:a16="http://schemas.microsoft.com/office/drawing/2014/main" id="{C67A0C5B-0403-723B-1C51-51C03AD3C6FC}"/>
                  </a:ext>
                </a:extLst>
              </p:cNvPr>
              <p:cNvSpPr txBox="1"/>
              <p:nvPr/>
            </p:nvSpPr>
            <p:spPr>
              <a:xfrm>
                <a:off x="2407024" y="1807190"/>
                <a:ext cx="396266"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100</a:t>
                </a:r>
              </a:p>
            </p:txBody>
          </p:sp>
          <p:sp>
            <p:nvSpPr>
              <p:cNvPr id="29" name="TextBox 28">
                <a:extLst>
                  <a:ext uri="{FF2B5EF4-FFF2-40B4-BE49-F238E27FC236}">
                    <a16:creationId xmlns:a16="http://schemas.microsoft.com/office/drawing/2014/main" id="{A980B051-6507-7CBD-EA89-C9E2FC94B91A}"/>
                  </a:ext>
                </a:extLst>
              </p:cNvPr>
              <p:cNvSpPr txBox="1"/>
              <p:nvPr/>
            </p:nvSpPr>
            <p:spPr>
              <a:xfrm>
                <a:off x="2501153" y="4288173"/>
                <a:ext cx="335755"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0</a:t>
                </a:r>
                <a:endParaRPr lang="en-US"/>
              </a:p>
            </p:txBody>
          </p:sp>
          <p:sp>
            <p:nvSpPr>
              <p:cNvPr id="31" name="TextBox 30">
                <a:extLst>
                  <a:ext uri="{FF2B5EF4-FFF2-40B4-BE49-F238E27FC236}">
                    <a16:creationId xmlns:a16="http://schemas.microsoft.com/office/drawing/2014/main" id="{0C2D4ED0-8599-3C4E-94B8-DF6DC5B0E899}"/>
                  </a:ext>
                </a:extLst>
              </p:cNvPr>
              <p:cNvSpPr txBox="1"/>
              <p:nvPr/>
            </p:nvSpPr>
            <p:spPr>
              <a:xfrm>
                <a:off x="2467536" y="4093191"/>
                <a:ext cx="335755"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25</a:t>
                </a:r>
                <a:endParaRPr lang="en-US"/>
              </a:p>
            </p:txBody>
          </p:sp>
          <p:sp>
            <p:nvSpPr>
              <p:cNvPr id="33" name="TextBox 32">
                <a:extLst>
                  <a:ext uri="{FF2B5EF4-FFF2-40B4-BE49-F238E27FC236}">
                    <a16:creationId xmlns:a16="http://schemas.microsoft.com/office/drawing/2014/main" id="{2AE2AF4F-CF78-D2C9-2BDC-8D43CE71DB3E}"/>
                  </a:ext>
                </a:extLst>
              </p:cNvPr>
              <p:cNvSpPr txBox="1"/>
              <p:nvPr/>
            </p:nvSpPr>
            <p:spPr>
              <a:xfrm>
                <a:off x="2467536" y="3891484"/>
                <a:ext cx="335755"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50</a:t>
                </a:r>
                <a:endParaRPr lang="en-US"/>
              </a:p>
            </p:txBody>
          </p:sp>
          <p:sp>
            <p:nvSpPr>
              <p:cNvPr id="35" name="TextBox 34">
                <a:extLst>
                  <a:ext uri="{FF2B5EF4-FFF2-40B4-BE49-F238E27FC236}">
                    <a16:creationId xmlns:a16="http://schemas.microsoft.com/office/drawing/2014/main" id="{4074B2E4-22C7-9A00-523D-394706A0512E}"/>
                  </a:ext>
                </a:extLst>
              </p:cNvPr>
              <p:cNvSpPr txBox="1"/>
              <p:nvPr/>
            </p:nvSpPr>
            <p:spPr>
              <a:xfrm>
                <a:off x="2467536" y="3696502"/>
                <a:ext cx="335755"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75</a:t>
                </a:r>
              </a:p>
            </p:txBody>
          </p:sp>
          <p:sp>
            <p:nvSpPr>
              <p:cNvPr id="37" name="TextBox 36">
                <a:extLst>
                  <a:ext uri="{FF2B5EF4-FFF2-40B4-BE49-F238E27FC236}">
                    <a16:creationId xmlns:a16="http://schemas.microsoft.com/office/drawing/2014/main" id="{0F4E87A6-7469-E3C3-B168-A4F082E16787}"/>
                  </a:ext>
                </a:extLst>
              </p:cNvPr>
              <p:cNvSpPr txBox="1"/>
              <p:nvPr/>
            </p:nvSpPr>
            <p:spPr>
              <a:xfrm>
                <a:off x="2407024" y="3514966"/>
                <a:ext cx="396266"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100</a:t>
                </a:r>
              </a:p>
            </p:txBody>
          </p:sp>
        </p:grpSp>
      </p:grpSp>
      <p:sp>
        <p:nvSpPr>
          <p:cNvPr id="47" name="TextBox 46">
            <a:extLst>
              <a:ext uri="{FF2B5EF4-FFF2-40B4-BE49-F238E27FC236}">
                <a16:creationId xmlns:a16="http://schemas.microsoft.com/office/drawing/2014/main" id="{51730BF2-E3D8-0AEC-0D37-52A16FFE25E2}"/>
              </a:ext>
            </a:extLst>
          </p:cNvPr>
          <p:cNvSpPr txBox="1"/>
          <p:nvPr/>
        </p:nvSpPr>
        <p:spPr>
          <a:xfrm>
            <a:off x="1403012" y="3031283"/>
            <a:ext cx="788465"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panose="020B0604020202020204"/>
              </a:rPr>
              <a:t>Plugin Response Score</a:t>
            </a:r>
          </a:p>
        </p:txBody>
      </p:sp>
      <p:sp>
        <p:nvSpPr>
          <p:cNvPr id="8" name="TextBox 7">
            <a:extLst>
              <a:ext uri="{FF2B5EF4-FFF2-40B4-BE49-F238E27FC236}">
                <a16:creationId xmlns:a16="http://schemas.microsoft.com/office/drawing/2014/main" id="{1C5A5DAD-AEE2-6400-9E91-EE6BABD724D4}"/>
              </a:ext>
            </a:extLst>
          </p:cNvPr>
          <p:cNvSpPr txBox="1"/>
          <p:nvPr/>
        </p:nvSpPr>
        <p:spPr>
          <a:xfrm>
            <a:off x="3157282" y="4959506"/>
            <a:ext cx="651760"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2020</a:t>
            </a:r>
          </a:p>
        </p:txBody>
      </p:sp>
      <p:sp>
        <p:nvSpPr>
          <p:cNvPr id="21" name="TextBox 20">
            <a:extLst>
              <a:ext uri="{FF2B5EF4-FFF2-40B4-BE49-F238E27FC236}">
                <a16:creationId xmlns:a16="http://schemas.microsoft.com/office/drawing/2014/main" id="{CC0E8686-0852-AB16-2893-E64C3E237030}"/>
              </a:ext>
            </a:extLst>
          </p:cNvPr>
          <p:cNvSpPr txBox="1"/>
          <p:nvPr/>
        </p:nvSpPr>
        <p:spPr>
          <a:xfrm>
            <a:off x="4543753" y="4959506"/>
            <a:ext cx="651760"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2021</a:t>
            </a:r>
          </a:p>
        </p:txBody>
      </p:sp>
      <p:sp>
        <p:nvSpPr>
          <p:cNvPr id="26" name="TextBox 25">
            <a:extLst>
              <a:ext uri="{FF2B5EF4-FFF2-40B4-BE49-F238E27FC236}">
                <a16:creationId xmlns:a16="http://schemas.microsoft.com/office/drawing/2014/main" id="{C19B9A19-38C7-0EBE-0C8A-135F08AEA963}"/>
              </a:ext>
            </a:extLst>
          </p:cNvPr>
          <p:cNvSpPr txBox="1"/>
          <p:nvPr/>
        </p:nvSpPr>
        <p:spPr>
          <a:xfrm>
            <a:off x="5924210" y="4959506"/>
            <a:ext cx="651760"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2022</a:t>
            </a:r>
          </a:p>
        </p:txBody>
      </p:sp>
      <p:sp>
        <p:nvSpPr>
          <p:cNvPr id="30" name="TextBox 29">
            <a:extLst>
              <a:ext uri="{FF2B5EF4-FFF2-40B4-BE49-F238E27FC236}">
                <a16:creationId xmlns:a16="http://schemas.microsoft.com/office/drawing/2014/main" id="{3E7C093E-AE31-2BCA-96E5-72A9373AADA7}"/>
              </a:ext>
            </a:extLst>
          </p:cNvPr>
          <p:cNvSpPr txBox="1"/>
          <p:nvPr/>
        </p:nvSpPr>
        <p:spPr>
          <a:xfrm>
            <a:off x="2102511" y="4959506"/>
            <a:ext cx="651760"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2019</a:t>
            </a:r>
          </a:p>
        </p:txBody>
      </p:sp>
      <p:sp>
        <p:nvSpPr>
          <p:cNvPr id="34" name="TextBox 33">
            <a:extLst>
              <a:ext uri="{FF2B5EF4-FFF2-40B4-BE49-F238E27FC236}">
                <a16:creationId xmlns:a16="http://schemas.microsoft.com/office/drawing/2014/main" id="{0D86B843-658E-F2BF-77AC-6EAD2560CE50}"/>
              </a:ext>
            </a:extLst>
          </p:cNvPr>
          <p:cNvSpPr txBox="1"/>
          <p:nvPr/>
        </p:nvSpPr>
        <p:spPr>
          <a:xfrm>
            <a:off x="2408292" y="5164431"/>
            <a:ext cx="4980440" cy="33855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Transaction Time Point</a:t>
            </a:r>
          </a:p>
        </p:txBody>
      </p:sp>
      <p:sp>
        <p:nvSpPr>
          <p:cNvPr id="2" name="TextBox 1">
            <a:extLst>
              <a:ext uri="{FF2B5EF4-FFF2-40B4-BE49-F238E27FC236}">
                <a16:creationId xmlns:a16="http://schemas.microsoft.com/office/drawing/2014/main" id="{436DACDB-5AD5-E549-6077-4004B13A3E9C}"/>
              </a:ext>
            </a:extLst>
          </p:cNvPr>
          <p:cNvSpPr txBox="1"/>
          <p:nvPr/>
        </p:nvSpPr>
        <p:spPr>
          <a:xfrm>
            <a:off x="385426" y="4057142"/>
            <a:ext cx="183134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panose="020B0604020202020204"/>
              </a:rPr>
              <a:t>Clear trends in </a:t>
            </a:r>
            <a:r>
              <a:rPr lang="en-US" b="1">
                <a:solidFill>
                  <a:schemeClr val="accent1"/>
                </a:solidFill>
                <a:cs typeface="Arial" panose="020B0604020202020204"/>
              </a:rPr>
              <a:t>score </a:t>
            </a:r>
            <a:r>
              <a:rPr lang="en-US">
                <a:cs typeface="Arial" panose="020B0604020202020204"/>
              </a:rPr>
              <a:t>over</a:t>
            </a:r>
            <a:r>
              <a:rPr lang="en-US" b="1">
                <a:cs typeface="Arial" panose="020B0604020202020204"/>
              </a:rPr>
              <a:t> </a:t>
            </a:r>
            <a:r>
              <a:rPr lang="en-US" b="1">
                <a:solidFill>
                  <a:schemeClr val="accent1"/>
                </a:solidFill>
                <a:ea typeface="+mn-lt"/>
                <a:cs typeface="+mn-lt"/>
              </a:rPr>
              <a:t>time</a:t>
            </a:r>
            <a:r>
              <a:rPr lang="en-US" sz="1600">
                <a:ea typeface="+mn-lt"/>
                <a:cs typeface="+mn-lt"/>
              </a:rPr>
              <a:t> </a:t>
            </a:r>
            <a:endParaRPr lang="en-US" sz="1600" b="1">
              <a:solidFill>
                <a:schemeClr val="accent1"/>
              </a:solidFill>
              <a:cs typeface="Arial" panose="020B0604020202020204"/>
            </a:endParaRPr>
          </a:p>
        </p:txBody>
      </p:sp>
      <p:sp>
        <p:nvSpPr>
          <p:cNvPr id="4" name="Left Brace 3">
            <a:extLst>
              <a:ext uri="{FF2B5EF4-FFF2-40B4-BE49-F238E27FC236}">
                <a16:creationId xmlns:a16="http://schemas.microsoft.com/office/drawing/2014/main" id="{82C3F756-8582-92E6-A1C0-9E9A0A22F2F5}"/>
              </a:ext>
            </a:extLst>
          </p:cNvPr>
          <p:cNvSpPr/>
          <p:nvPr/>
        </p:nvSpPr>
        <p:spPr>
          <a:xfrm>
            <a:off x="3656076" y="1593850"/>
            <a:ext cx="457200" cy="6604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4D130F6B-249A-33FA-AF02-8F951852DBCF}"/>
              </a:ext>
            </a:extLst>
          </p:cNvPr>
          <p:cNvSpPr/>
          <p:nvPr/>
        </p:nvSpPr>
        <p:spPr>
          <a:xfrm>
            <a:off x="3224276" y="2552699"/>
            <a:ext cx="457200" cy="6604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4EAB7EBE-2534-8332-4210-4090138A43D3}"/>
              </a:ext>
            </a:extLst>
          </p:cNvPr>
          <p:cNvSpPr/>
          <p:nvPr/>
        </p:nvSpPr>
        <p:spPr>
          <a:xfrm>
            <a:off x="3198875" y="3327398"/>
            <a:ext cx="457200" cy="6604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EB1E8491-6993-937F-EE77-F06DCD43DED4}"/>
              </a:ext>
            </a:extLst>
          </p:cNvPr>
          <p:cNvSpPr/>
          <p:nvPr/>
        </p:nvSpPr>
        <p:spPr>
          <a:xfrm>
            <a:off x="2741674" y="4203698"/>
            <a:ext cx="457200" cy="3556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2719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7" grpId="0" animBg="1"/>
      <p:bldP spid="1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6" descr="Timeline&#10;&#10;Description automatically generated">
            <a:extLst>
              <a:ext uri="{FF2B5EF4-FFF2-40B4-BE49-F238E27FC236}">
                <a16:creationId xmlns:a16="http://schemas.microsoft.com/office/drawing/2014/main" id="{41E5BF37-FC96-2631-4999-DBC54EB834F4}"/>
              </a:ext>
            </a:extLst>
          </p:cNvPr>
          <p:cNvPicPr>
            <a:picLocks noChangeAspect="1"/>
          </p:cNvPicPr>
          <p:nvPr/>
        </p:nvPicPr>
        <p:blipFill rotWithShape="1">
          <a:blip r:embed="rId2"/>
          <a:srcRect l="3470" t="4856" r="2057" b="3957"/>
          <a:stretch/>
        </p:blipFill>
        <p:spPr>
          <a:xfrm>
            <a:off x="2409173" y="1618928"/>
            <a:ext cx="4943809" cy="3410694"/>
          </a:xfrm>
          <a:prstGeom prst="rect">
            <a:avLst/>
          </a:prstGeom>
        </p:spPr>
      </p:pic>
      <p:grpSp>
        <p:nvGrpSpPr>
          <p:cNvPr id="37" name="Group 36">
            <a:extLst>
              <a:ext uri="{FF2B5EF4-FFF2-40B4-BE49-F238E27FC236}">
                <a16:creationId xmlns:a16="http://schemas.microsoft.com/office/drawing/2014/main" id="{6EE2051E-DD93-20AA-311B-D89089C86AD1}"/>
              </a:ext>
            </a:extLst>
          </p:cNvPr>
          <p:cNvGrpSpPr/>
          <p:nvPr/>
        </p:nvGrpSpPr>
        <p:grpSpPr>
          <a:xfrm>
            <a:off x="2097741" y="1711976"/>
            <a:ext cx="6299896" cy="3555306"/>
            <a:chOff x="2400300" y="854726"/>
            <a:chExt cx="6299896" cy="3555306"/>
          </a:xfrm>
        </p:grpSpPr>
        <p:grpSp>
          <p:nvGrpSpPr>
            <p:cNvPr id="22" name="Group 21">
              <a:extLst>
                <a:ext uri="{FF2B5EF4-FFF2-40B4-BE49-F238E27FC236}">
                  <a16:creationId xmlns:a16="http://schemas.microsoft.com/office/drawing/2014/main" id="{391D6748-666D-25F1-4E50-75FB1CCD271E}"/>
                </a:ext>
              </a:extLst>
            </p:cNvPr>
            <p:cNvGrpSpPr/>
            <p:nvPr/>
          </p:nvGrpSpPr>
          <p:grpSpPr>
            <a:xfrm>
              <a:off x="2405070" y="854726"/>
              <a:ext cx="6295126" cy="3555306"/>
              <a:chOff x="2405070" y="854726"/>
              <a:chExt cx="6295126" cy="3555306"/>
            </a:xfrm>
          </p:grpSpPr>
          <p:grpSp>
            <p:nvGrpSpPr>
              <p:cNvPr id="19" name="Group 18">
                <a:extLst>
                  <a:ext uri="{FF2B5EF4-FFF2-40B4-BE49-F238E27FC236}">
                    <a16:creationId xmlns:a16="http://schemas.microsoft.com/office/drawing/2014/main" id="{DB34E8EC-6EB3-4C0C-E2BA-D73784A8ED18}"/>
                  </a:ext>
                </a:extLst>
              </p:cNvPr>
              <p:cNvGrpSpPr/>
              <p:nvPr/>
            </p:nvGrpSpPr>
            <p:grpSpPr>
              <a:xfrm>
                <a:off x="7684484" y="854726"/>
                <a:ext cx="1015712" cy="3323019"/>
                <a:chOff x="7629148" y="716561"/>
                <a:chExt cx="1015712" cy="3323019"/>
              </a:xfrm>
            </p:grpSpPr>
            <p:sp>
              <p:nvSpPr>
                <p:cNvPr id="8" name="TextBox 7">
                  <a:extLst>
                    <a:ext uri="{FF2B5EF4-FFF2-40B4-BE49-F238E27FC236}">
                      <a16:creationId xmlns:a16="http://schemas.microsoft.com/office/drawing/2014/main" id="{4B2B7D16-8857-435B-BE81-4B0557B91563}"/>
                    </a:ext>
                  </a:extLst>
                </p:cNvPr>
                <p:cNvSpPr txBox="1"/>
                <p:nvPr/>
              </p:nvSpPr>
              <p:spPr>
                <a:xfrm>
                  <a:off x="7639129" y="716561"/>
                  <a:ext cx="1002101" cy="400110"/>
                </a:xfrm>
                <a:prstGeom prst="rect">
                  <a:avLst/>
                </a:prstGeom>
                <a:noFill/>
                <a:ln w="12700">
                  <a:solidFill>
                    <a:srgbClr val="9932C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Cool Compliance</a:t>
                  </a:r>
                  <a:endParaRPr lang="en-US" sz="1000" b="1">
                    <a:latin typeface="Calibri"/>
                    <a:cs typeface="Calibri"/>
                  </a:endParaRPr>
                </a:p>
              </p:txBody>
            </p:sp>
            <p:sp>
              <p:nvSpPr>
                <p:cNvPr id="9" name="TextBox 8">
                  <a:extLst>
                    <a:ext uri="{FF2B5EF4-FFF2-40B4-BE49-F238E27FC236}">
                      <a16:creationId xmlns:a16="http://schemas.microsoft.com/office/drawing/2014/main" id="{5355FC4F-6F2F-0CDB-5DFB-A5F6167AFCAB}"/>
                    </a:ext>
                  </a:extLst>
                </p:cNvPr>
                <p:cNvSpPr txBox="1"/>
                <p:nvPr/>
              </p:nvSpPr>
              <p:spPr>
                <a:xfrm>
                  <a:off x="7643041" y="1930954"/>
                  <a:ext cx="1001819" cy="246221"/>
                </a:xfrm>
                <a:prstGeom prst="rect">
                  <a:avLst/>
                </a:prstGeom>
                <a:noFill/>
                <a:ln w="12700">
                  <a:solidFill>
                    <a:srgbClr val="E9686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General</a:t>
                  </a:r>
                </a:p>
              </p:txBody>
            </p:sp>
            <p:sp>
              <p:nvSpPr>
                <p:cNvPr id="10" name="TextBox 9">
                  <a:extLst>
                    <a:ext uri="{FF2B5EF4-FFF2-40B4-BE49-F238E27FC236}">
                      <a16:creationId xmlns:a16="http://schemas.microsoft.com/office/drawing/2014/main" id="{9E817D6D-6DBD-F4DB-1B8C-877CAB84BBF5}"/>
                    </a:ext>
                  </a:extLst>
                </p:cNvPr>
                <p:cNvSpPr txBox="1"/>
                <p:nvPr/>
              </p:nvSpPr>
              <p:spPr>
                <a:xfrm>
                  <a:off x="7642116" y="1288380"/>
                  <a:ext cx="999172" cy="400110"/>
                </a:xfrm>
                <a:prstGeom prst="rect">
                  <a:avLst/>
                </a:prstGeom>
                <a:noFill/>
                <a:ln w="12700">
                  <a:solidFill>
                    <a:srgbClr val="FFEC8B"/>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Enterprise Foundations</a:t>
                  </a:r>
                  <a:endParaRPr lang="en-US" sz="1000" b="1">
                    <a:latin typeface="Calibri"/>
                    <a:cs typeface="Calibri"/>
                  </a:endParaRPr>
                </a:p>
              </p:txBody>
            </p:sp>
            <p:sp>
              <p:nvSpPr>
                <p:cNvPr id="11" name="TextBox 10">
                  <a:extLst>
                    <a:ext uri="{FF2B5EF4-FFF2-40B4-BE49-F238E27FC236}">
                      <a16:creationId xmlns:a16="http://schemas.microsoft.com/office/drawing/2014/main" id="{3F9DEA74-FDEA-500A-C281-670023154667}"/>
                    </a:ext>
                  </a:extLst>
                </p:cNvPr>
                <p:cNvSpPr txBox="1"/>
                <p:nvPr/>
              </p:nvSpPr>
              <p:spPr>
                <a:xfrm>
                  <a:off x="7642319" y="2500602"/>
                  <a:ext cx="1001749" cy="246151"/>
                </a:xfrm>
                <a:prstGeom prst="rect">
                  <a:avLst/>
                </a:prstGeom>
                <a:noFill/>
                <a:ln w="12700">
                  <a:solidFill>
                    <a:srgbClr val="77D477"/>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People</a:t>
                  </a:r>
                </a:p>
              </p:txBody>
            </p:sp>
            <p:sp>
              <p:nvSpPr>
                <p:cNvPr id="13" name="TextBox 12">
                  <a:extLst>
                    <a:ext uri="{FF2B5EF4-FFF2-40B4-BE49-F238E27FC236}">
                      <a16:creationId xmlns:a16="http://schemas.microsoft.com/office/drawing/2014/main" id="{3112CC4C-5145-AC0A-48C7-20613A79E4D2}"/>
                    </a:ext>
                  </a:extLst>
                </p:cNvPr>
                <p:cNvSpPr txBox="1"/>
                <p:nvPr/>
              </p:nvSpPr>
              <p:spPr>
                <a:xfrm>
                  <a:off x="7629148" y="2972341"/>
                  <a:ext cx="1001097" cy="400110"/>
                </a:xfrm>
                <a:prstGeom prst="rect">
                  <a:avLst/>
                </a:prstGeom>
                <a:noFill/>
                <a:ln w="12700">
                  <a:solidFill>
                    <a:srgbClr val="BE6C8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Technology Service Center</a:t>
                  </a:r>
                </a:p>
              </p:txBody>
            </p:sp>
            <p:sp>
              <p:nvSpPr>
                <p:cNvPr id="14" name="TextBox 13">
                  <a:extLst>
                    <a:ext uri="{FF2B5EF4-FFF2-40B4-BE49-F238E27FC236}">
                      <a16:creationId xmlns:a16="http://schemas.microsoft.com/office/drawing/2014/main" id="{96C9861F-0269-18D0-C5C8-A651722B8EB3}"/>
                    </a:ext>
                  </a:extLst>
                </p:cNvPr>
                <p:cNvSpPr txBox="1"/>
                <p:nvPr/>
              </p:nvSpPr>
              <p:spPr>
                <a:xfrm>
                  <a:off x="7638075" y="3485582"/>
                  <a:ext cx="1004207" cy="553998"/>
                </a:xfrm>
                <a:prstGeom prst="rect">
                  <a:avLst/>
                </a:prstGeom>
                <a:noFill/>
                <a:ln w="12700">
                  <a:solidFill>
                    <a:srgbClr val="7AD4D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User Submitted Content</a:t>
                  </a:r>
                  <a:endParaRPr lang="en-US" sz="1000" b="1">
                    <a:latin typeface="Calibri"/>
                    <a:cs typeface="Calibri"/>
                  </a:endParaRPr>
                </a:p>
              </p:txBody>
            </p:sp>
          </p:grpSp>
          <p:grpSp>
            <p:nvGrpSpPr>
              <p:cNvPr id="21" name="Group 20">
                <a:extLst>
                  <a:ext uri="{FF2B5EF4-FFF2-40B4-BE49-F238E27FC236}">
                    <a16:creationId xmlns:a16="http://schemas.microsoft.com/office/drawing/2014/main" id="{E1388CC8-69B6-B9B3-7969-E7DAD31F5F19}"/>
                  </a:ext>
                </a:extLst>
              </p:cNvPr>
              <p:cNvGrpSpPr/>
              <p:nvPr/>
            </p:nvGrpSpPr>
            <p:grpSpPr>
              <a:xfrm>
                <a:off x="2405070" y="4102255"/>
                <a:ext cx="4473459" cy="307777"/>
                <a:chOff x="2405070" y="4102255"/>
                <a:chExt cx="4473459" cy="307777"/>
              </a:xfrm>
            </p:grpSpPr>
            <p:sp>
              <p:nvSpPr>
                <p:cNvPr id="5" name="TextBox 4">
                  <a:extLst>
                    <a:ext uri="{FF2B5EF4-FFF2-40B4-BE49-F238E27FC236}">
                      <a16:creationId xmlns:a16="http://schemas.microsoft.com/office/drawing/2014/main" id="{864BC79F-592D-3CB3-99F3-C84980BDFF92}"/>
                    </a:ext>
                  </a:extLst>
                </p:cNvPr>
                <p:cNvSpPr txBox="1"/>
                <p:nvPr/>
              </p:nvSpPr>
              <p:spPr>
                <a:xfrm>
                  <a:off x="3459841" y="4102255"/>
                  <a:ext cx="651760"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2020</a:t>
                  </a:r>
                </a:p>
              </p:txBody>
            </p:sp>
            <p:sp>
              <p:nvSpPr>
                <p:cNvPr id="6" name="TextBox 5">
                  <a:extLst>
                    <a:ext uri="{FF2B5EF4-FFF2-40B4-BE49-F238E27FC236}">
                      <a16:creationId xmlns:a16="http://schemas.microsoft.com/office/drawing/2014/main" id="{C1864614-7AD2-3E23-39ED-EE535E741559}"/>
                    </a:ext>
                  </a:extLst>
                </p:cNvPr>
                <p:cNvSpPr txBox="1"/>
                <p:nvPr/>
              </p:nvSpPr>
              <p:spPr>
                <a:xfrm>
                  <a:off x="4846312" y="4102255"/>
                  <a:ext cx="651760"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2021</a:t>
                  </a:r>
                </a:p>
              </p:txBody>
            </p:sp>
            <p:sp>
              <p:nvSpPr>
                <p:cNvPr id="7" name="TextBox 6">
                  <a:extLst>
                    <a:ext uri="{FF2B5EF4-FFF2-40B4-BE49-F238E27FC236}">
                      <a16:creationId xmlns:a16="http://schemas.microsoft.com/office/drawing/2014/main" id="{79F3D09D-107B-98DC-2A32-C81C311EAFED}"/>
                    </a:ext>
                  </a:extLst>
                </p:cNvPr>
                <p:cNvSpPr txBox="1"/>
                <p:nvPr/>
              </p:nvSpPr>
              <p:spPr>
                <a:xfrm>
                  <a:off x="6226769" y="4102255"/>
                  <a:ext cx="651760"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2022</a:t>
                  </a:r>
                </a:p>
              </p:txBody>
            </p:sp>
            <p:sp>
              <p:nvSpPr>
                <p:cNvPr id="20" name="TextBox 19">
                  <a:extLst>
                    <a:ext uri="{FF2B5EF4-FFF2-40B4-BE49-F238E27FC236}">
                      <a16:creationId xmlns:a16="http://schemas.microsoft.com/office/drawing/2014/main" id="{C6EF5E9E-AD04-10BA-8141-53637A42D489}"/>
                    </a:ext>
                  </a:extLst>
                </p:cNvPr>
                <p:cNvSpPr txBox="1"/>
                <p:nvPr/>
              </p:nvSpPr>
              <p:spPr>
                <a:xfrm>
                  <a:off x="2405070" y="4102255"/>
                  <a:ext cx="651760" cy="3077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a:latin typeface="Calibri"/>
                      <a:cs typeface="Arial" panose="020B0604020202020204"/>
                    </a:rPr>
                    <a:t>2019</a:t>
                  </a:r>
                </a:p>
              </p:txBody>
            </p:sp>
          </p:grpSp>
        </p:grpSp>
        <p:grpSp>
          <p:nvGrpSpPr>
            <p:cNvPr id="28" name="Group 27">
              <a:extLst>
                <a:ext uri="{FF2B5EF4-FFF2-40B4-BE49-F238E27FC236}">
                  <a16:creationId xmlns:a16="http://schemas.microsoft.com/office/drawing/2014/main" id="{A72F5DBF-9A21-46D9-5AF4-C65BDA993EDF}"/>
                </a:ext>
              </a:extLst>
            </p:cNvPr>
            <p:cNvGrpSpPr/>
            <p:nvPr/>
          </p:nvGrpSpPr>
          <p:grpSpPr>
            <a:xfrm>
              <a:off x="2400300" y="1820737"/>
              <a:ext cx="429884" cy="730315"/>
              <a:chOff x="2218765" y="2372067"/>
              <a:chExt cx="429884" cy="730315"/>
            </a:xfrm>
          </p:grpSpPr>
          <p:sp>
            <p:nvSpPr>
              <p:cNvPr id="23" name="TextBox 22">
                <a:extLst>
                  <a:ext uri="{FF2B5EF4-FFF2-40B4-BE49-F238E27FC236}">
                    <a16:creationId xmlns:a16="http://schemas.microsoft.com/office/drawing/2014/main" id="{1E634824-DDA5-A937-993A-D35F2173E8AC}"/>
                  </a:ext>
                </a:extLst>
              </p:cNvPr>
              <p:cNvSpPr txBox="1"/>
              <p:nvPr/>
            </p:nvSpPr>
            <p:spPr>
              <a:xfrm>
                <a:off x="2312894" y="2856161"/>
                <a:ext cx="335755"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0</a:t>
                </a:r>
                <a:endParaRPr lang="en-US"/>
              </a:p>
            </p:txBody>
          </p:sp>
          <p:sp>
            <p:nvSpPr>
              <p:cNvPr id="25" name="TextBox 24">
                <a:extLst>
                  <a:ext uri="{FF2B5EF4-FFF2-40B4-BE49-F238E27FC236}">
                    <a16:creationId xmlns:a16="http://schemas.microsoft.com/office/drawing/2014/main" id="{EF685D44-F2B5-2AE2-C907-1733E7A49620}"/>
                  </a:ext>
                </a:extLst>
              </p:cNvPr>
              <p:cNvSpPr txBox="1"/>
              <p:nvPr/>
            </p:nvSpPr>
            <p:spPr>
              <a:xfrm>
                <a:off x="2279277" y="2614114"/>
                <a:ext cx="335755"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50</a:t>
                </a:r>
                <a:endParaRPr lang="en-US"/>
              </a:p>
            </p:txBody>
          </p:sp>
          <p:sp>
            <p:nvSpPr>
              <p:cNvPr id="27" name="TextBox 26">
                <a:extLst>
                  <a:ext uri="{FF2B5EF4-FFF2-40B4-BE49-F238E27FC236}">
                    <a16:creationId xmlns:a16="http://schemas.microsoft.com/office/drawing/2014/main" id="{E5973025-EDF3-A067-9CF2-4B361C765A08}"/>
                  </a:ext>
                </a:extLst>
              </p:cNvPr>
              <p:cNvSpPr txBox="1"/>
              <p:nvPr/>
            </p:nvSpPr>
            <p:spPr>
              <a:xfrm>
                <a:off x="2218765" y="2372067"/>
                <a:ext cx="396266"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100</a:t>
                </a:r>
              </a:p>
            </p:txBody>
          </p:sp>
        </p:grpSp>
        <p:grpSp>
          <p:nvGrpSpPr>
            <p:cNvPr id="31" name="Group 30">
              <a:extLst>
                <a:ext uri="{FF2B5EF4-FFF2-40B4-BE49-F238E27FC236}">
                  <a16:creationId xmlns:a16="http://schemas.microsoft.com/office/drawing/2014/main" id="{BEF298D0-709D-C31F-BF42-31704EE4054E}"/>
                </a:ext>
              </a:extLst>
            </p:cNvPr>
            <p:cNvGrpSpPr/>
            <p:nvPr/>
          </p:nvGrpSpPr>
          <p:grpSpPr>
            <a:xfrm>
              <a:off x="2400300" y="2957014"/>
              <a:ext cx="429884" cy="730315"/>
              <a:chOff x="2218765" y="2372067"/>
              <a:chExt cx="429884" cy="730315"/>
            </a:xfrm>
          </p:grpSpPr>
          <p:sp>
            <p:nvSpPr>
              <p:cNvPr id="32" name="TextBox 31">
                <a:extLst>
                  <a:ext uri="{FF2B5EF4-FFF2-40B4-BE49-F238E27FC236}">
                    <a16:creationId xmlns:a16="http://schemas.microsoft.com/office/drawing/2014/main" id="{4CBC120E-5C3E-E4E7-9126-D5663A7BC282}"/>
                  </a:ext>
                </a:extLst>
              </p:cNvPr>
              <p:cNvSpPr txBox="1"/>
              <p:nvPr/>
            </p:nvSpPr>
            <p:spPr>
              <a:xfrm>
                <a:off x="2312894" y="2856161"/>
                <a:ext cx="335755"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0</a:t>
                </a:r>
                <a:endParaRPr lang="en-US"/>
              </a:p>
            </p:txBody>
          </p:sp>
          <p:sp>
            <p:nvSpPr>
              <p:cNvPr id="34" name="TextBox 33">
                <a:extLst>
                  <a:ext uri="{FF2B5EF4-FFF2-40B4-BE49-F238E27FC236}">
                    <a16:creationId xmlns:a16="http://schemas.microsoft.com/office/drawing/2014/main" id="{335F6F75-EC91-B1CC-2E01-5B83BC3EB242}"/>
                  </a:ext>
                </a:extLst>
              </p:cNvPr>
              <p:cNvSpPr txBox="1"/>
              <p:nvPr/>
            </p:nvSpPr>
            <p:spPr>
              <a:xfrm>
                <a:off x="2279277" y="2614114"/>
                <a:ext cx="335755"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50</a:t>
                </a:r>
                <a:endParaRPr lang="en-US"/>
              </a:p>
            </p:txBody>
          </p:sp>
          <p:sp>
            <p:nvSpPr>
              <p:cNvPr id="36" name="TextBox 35">
                <a:extLst>
                  <a:ext uri="{FF2B5EF4-FFF2-40B4-BE49-F238E27FC236}">
                    <a16:creationId xmlns:a16="http://schemas.microsoft.com/office/drawing/2014/main" id="{C6A118BE-8EDE-F8A2-AE42-1713E6F87DD4}"/>
                  </a:ext>
                </a:extLst>
              </p:cNvPr>
              <p:cNvSpPr txBox="1"/>
              <p:nvPr/>
            </p:nvSpPr>
            <p:spPr>
              <a:xfrm>
                <a:off x="2218765" y="2372067"/>
                <a:ext cx="396266"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100</a:t>
                </a:r>
              </a:p>
            </p:txBody>
          </p:sp>
        </p:grpSp>
      </p:grpSp>
      <p:sp>
        <p:nvSpPr>
          <p:cNvPr id="39" name="TextBox 38">
            <a:extLst>
              <a:ext uri="{FF2B5EF4-FFF2-40B4-BE49-F238E27FC236}">
                <a16:creationId xmlns:a16="http://schemas.microsoft.com/office/drawing/2014/main" id="{F055EC47-7521-B112-822E-D5550A00BECC}"/>
              </a:ext>
            </a:extLst>
          </p:cNvPr>
          <p:cNvSpPr txBox="1"/>
          <p:nvPr/>
        </p:nvSpPr>
        <p:spPr>
          <a:xfrm>
            <a:off x="2176182" y="2030288"/>
            <a:ext cx="335755"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0</a:t>
            </a:r>
            <a:endParaRPr lang="en-US"/>
          </a:p>
        </p:txBody>
      </p:sp>
      <p:sp>
        <p:nvSpPr>
          <p:cNvPr id="43" name="TextBox 42">
            <a:extLst>
              <a:ext uri="{FF2B5EF4-FFF2-40B4-BE49-F238E27FC236}">
                <a16:creationId xmlns:a16="http://schemas.microsoft.com/office/drawing/2014/main" id="{165AD67D-7D85-111C-2C9E-99C14531D9F0}"/>
              </a:ext>
            </a:extLst>
          </p:cNvPr>
          <p:cNvSpPr txBox="1"/>
          <p:nvPr/>
        </p:nvSpPr>
        <p:spPr>
          <a:xfrm>
            <a:off x="2142565" y="1788241"/>
            <a:ext cx="335755"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50</a:t>
            </a:r>
            <a:endParaRPr lang="en-US"/>
          </a:p>
        </p:txBody>
      </p:sp>
      <p:sp>
        <p:nvSpPr>
          <p:cNvPr id="47" name="TextBox 46">
            <a:extLst>
              <a:ext uri="{FF2B5EF4-FFF2-40B4-BE49-F238E27FC236}">
                <a16:creationId xmlns:a16="http://schemas.microsoft.com/office/drawing/2014/main" id="{81C40D8D-B066-28E7-D5E8-F8F1EFAC2A50}"/>
              </a:ext>
            </a:extLst>
          </p:cNvPr>
          <p:cNvSpPr txBox="1"/>
          <p:nvPr/>
        </p:nvSpPr>
        <p:spPr>
          <a:xfrm>
            <a:off x="2082052" y="1546194"/>
            <a:ext cx="396266"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100</a:t>
            </a:r>
          </a:p>
        </p:txBody>
      </p:sp>
      <p:sp>
        <p:nvSpPr>
          <p:cNvPr id="49" name="TextBox 48">
            <a:extLst>
              <a:ext uri="{FF2B5EF4-FFF2-40B4-BE49-F238E27FC236}">
                <a16:creationId xmlns:a16="http://schemas.microsoft.com/office/drawing/2014/main" id="{3B7FA43A-A3B6-C2D6-D167-104CB91EF427}"/>
              </a:ext>
            </a:extLst>
          </p:cNvPr>
          <p:cNvSpPr txBox="1"/>
          <p:nvPr/>
        </p:nvSpPr>
        <p:spPr>
          <a:xfrm>
            <a:off x="387457" y="995630"/>
            <a:ext cx="8381746"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mn-lt"/>
                <a:cs typeface="+mn-lt"/>
              </a:rPr>
              <a:t>Plugin Response Score by Transaction Time Point (Q</a:t>
            </a:r>
            <a:r>
              <a:rPr lang="en-US">
                <a:latin typeface="Calibri"/>
                <a:ea typeface="+mn-lt"/>
                <a:cs typeface="Calibri"/>
              </a:rPr>
              <a:t>&amp;A)</a:t>
            </a:r>
            <a:endParaRPr lang="en-US">
              <a:latin typeface="Calibri"/>
              <a:cs typeface="Calibri"/>
            </a:endParaRPr>
          </a:p>
        </p:txBody>
      </p:sp>
      <p:sp>
        <p:nvSpPr>
          <p:cNvPr id="51" name="TextBox 50">
            <a:extLst>
              <a:ext uri="{FF2B5EF4-FFF2-40B4-BE49-F238E27FC236}">
                <a16:creationId xmlns:a16="http://schemas.microsoft.com/office/drawing/2014/main" id="{33EBD490-9AA3-9181-4BF7-BBC9CAF7F071}"/>
              </a:ext>
            </a:extLst>
          </p:cNvPr>
          <p:cNvSpPr txBox="1"/>
          <p:nvPr/>
        </p:nvSpPr>
        <p:spPr>
          <a:xfrm>
            <a:off x="2408292" y="5164431"/>
            <a:ext cx="4980440" cy="33855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Transaction Time Point</a:t>
            </a:r>
          </a:p>
        </p:txBody>
      </p:sp>
      <p:sp>
        <p:nvSpPr>
          <p:cNvPr id="4" name="TextBox 3">
            <a:extLst>
              <a:ext uri="{FF2B5EF4-FFF2-40B4-BE49-F238E27FC236}">
                <a16:creationId xmlns:a16="http://schemas.microsoft.com/office/drawing/2014/main" id="{01BB7358-2D50-5931-B0E1-59863DEF0336}"/>
              </a:ext>
            </a:extLst>
          </p:cNvPr>
          <p:cNvSpPr txBox="1"/>
          <p:nvPr/>
        </p:nvSpPr>
        <p:spPr>
          <a:xfrm>
            <a:off x="1403012" y="3031283"/>
            <a:ext cx="788465"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panose="020B0604020202020204"/>
              </a:rPr>
              <a:t>Plugin Response Score</a:t>
            </a:r>
          </a:p>
        </p:txBody>
      </p:sp>
      <p:sp>
        <p:nvSpPr>
          <p:cNvPr id="3" name="TextBox 2">
            <a:extLst>
              <a:ext uri="{FF2B5EF4-FFF2-40B4-BE49-F238E27FC236}">
                <a16:creationId xmlns:a16="http://schemas.microsoft.com/office/drawing/2014/main" id="{00A29A2A-27F9-322B-928D-2C54405951EA}"/>
              </a:ext>
            </a:extLst>
          </p:cNvPr>
          <p:cNvSpPr txBox="1"/>
          <p:nvPr/>
        </p:nvSpPr>
        <p:spPr>
          <a:xfrm>
            <a:off x="440122" y="3452684"/>
            <a:ext cx="1636289" cy="267765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91440" indent="-182880">
              <a:buFont typeface="Arial,Sans-Serif" panose="020B0604020202020204" pitchFamily="34" charset="0"/>
              <a:buChar char="•"/>
            </a:pPr>
            <a:r>
              <a:rPr lang="en-US">
                <a:latin typeface="Calibri"/>
                <a:cs typeface="Calibri"/>
              </a:rPr>
              <a:t>Very Noisy</a:t>
            </a:r>
            <a:endParaRPr lang="en-US">
              <a:ea typeface="+mn-lt"/>
              <a:cs typeface="+mn-lt"/>
            </a:endParaRPr>
          </a:p>
          <a:p>
            <a:pPr marL="91440" indent="-182880">
              <a:buFont typeface="Arial,Sans-Serif" panose="020B0604020202020204" pitchFamily="34" charset="0"/>
              <a:buChar char="•"/>
            </a:pPr>
            <a:endParaRPr lang="en-US">
              <a:latin typeface="Calibri"/>
              <a:cs typeface="Calibri"/>
            </a:endParaRPr>
          </a:p>
          <a:p>
            <a:pPr marL="91440" indent="-182880">
              <a:buFont typeface="Arial,Sans-Serif" panose="020B0604020202020204" pitchFamily="34" charset="0"/>
              <a:buChar char="•"/>
            </a:pPr>
            <a:r>
              <a:rPr lang="en-US">
                <a:latin typeface="Calibri"/>
                <a:cs typeface="Calibri"/>
              </a:rPr>
              <a:t>Trends with </a:t>
            </a:r>
            <a:r>
              <a:rPr lang="en-US">
                <a:solidFill>
                  <a:srgbClr val="000000"/>
                </a:solidFill>
                <a:latin typeface="Calibri"/>
                <a:cs typeface="Calibri"/>
              </a:rPr>
              <a:t>  </a:t>
            </a:r>
            <a:r>
              <a:rPr lang="en-US" b="1">
                <a:solidFill>
                  <a:schemeClr val="accent2">
                    <a:lumMod val="75000"/>
                  </a:schemeClr>
                </a:solidFill>
                <a:latin typeface="Calibri"/>
                <a:cs typeface="Calibri"/>
              </a:rPr>
              <a:t>lower </a:t>
            </a:r>
            <a:r>
              <a:rPr lang="en-US">
                <a:latin typeface="Calibri"/>
                <a:cs typeface="Calibri"/>
              </a:rPr>
              <a:t>average scores</a:t>
            </a:r>
            <a:endParaRPr lang="en-US">
              <a:latin typeface="Calibri"/>
              <a:ea typeface="+mn-lt"/>
              <a:cs typeface="Calibri"/>
            </a:endParaRPr>
          </a:p>
        </p:txBody>
      </p:sp>
      <p:sp>
        <p:nvSpPr>
          <p:cNvPr id="17" name="Rectangle: Rounded Corners 16">
            <a:extLst>
              <a:ext uri="{FF2B5EF4-FFF2-40B4-BE49-F238E27FC236}">
                <a16:creationId xmlns:a16="http://schemas.microsoft.com/office/drawing/2014/main" id="{EC7A39FD-B21E-E23B-F220-633E7801AA03}"/>
              </a:ext>
            </a:extLst>
          </p:cNvPr>
          <p:cNvSpPr/>
          <p:nvPr/>
        </p:nvSpPr>
        <p:spPr>
          <a:xfrm>
            <a:off x="2616200" y="1689100"/>
            <a:ext cx="4540250" cy="393700"/>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A836F084-0999-BA23-3E5F-77B297E8185F}"/>
              </a:ext>
            </a:extLst>
          </p:cNvPr>
          <p:cNvSpPr/>
          <p:nvPr/>
        </p:nvSpPr>
        <p:spPr>
          <a:xfrm>
            <a:off x="4114799" y="2171699"/>
            <a:ext cx="2190750" cy="584200"/>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489615C7-4A70-D31B-D3F9-37EB1E82EBEA}"/>
              </a:ext>
            </a:extLst>
          </p:cNvPr>
          <p:cNvSpPr/>
          <p:nvPr/>
        </p:nvSpPr>
        <p:spPr>
          <a:xfrm>
            <a:off x="4114798" y="2755898"/>
            <a:ext cx="3041650" cy="107950"/>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A9EB1BF9-8044-5B58-B4AE-02CEAC4B139A}"/>
              </a:ext>
            </a:extLst>
          </p:cNvPr>
          <p:cNvSpPr/>
          <p:nvPr/>
        </p:nvSpPr>
        <p:spPr>
          <a:xfrm>
            <a:off x="2590798" y="3213098"/>
            <a:ext cx="4635500" cy="107950"/>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089DDC2-66B8-02BE-2782-A3001282333E}"/>
              </a:ext>
            </a:extLst>
          </p:cNvPr>
          <p:cNvSpPr/>
          <p:nvPr/>
        </p:nvSpPr>
        <p:spPr>
          <a:xfrm>
            <a:off x="3702048" y="3486148"/>
            <a:ext cx="3505200" cy="406400"/>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07B539F-569A-50D7-8194-BD10AD4E5EC7}"/>
              </a:ext>
            </a:extLst>
          </p:cNvPr>
          <p:cNvSpPr/>
          <p:nvPr/>
        </p:nvSpPr>
        <p:spPr>
          <a:xfrm>
            <a:off x="4114798" y="4591048"/>
            <a:ext cx="3060700" cy="438150"/>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67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wipe(left)">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18" grpId="0" animBg="1"/>
      <p:bldP spid="24" grpId="0" animBg="1"/>
      <p:bldP spid="26" grpId="0" animBg="1"/>
      <p:bldP spid="29" grpId="0" animBg="1"/>
      <p:bldP spid="3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59AA9-236B-E940-CCEB-5BB36A5D0CD1}"/>
              </a:ext>
            </a:extLst>
          </p:cNvPr>
          <p:cNvSpPr>
            <a:spLocks noGrp="1"/>
          </p:cNvSpPr>
          <p:nvPr>
            <p:ph type="title"/>
          </p:nvPr>
        </p:nvSpPr>
        <p:spPr>
          <a:xfrm>
            <a:off x="629841" y="1300691"/>
            <a:ext cx="7987574" cy="576099"/>
          </a:xfrm>
        </p:spPr>
        <p:txBody>
          <a:bodyPr>
            <a:normAutofit/>
          </a:bodyPr>
          <a:lstStyle/>
          <a:p>
            <a:r>
              <a:rPr lang="en-US" sz="2800">
                <a:cs typeface="Arial"/>
              </a:rPr>
              <a:t>LUIS Performance</a:t>
            </a:r>
          </a:p>
        </p:txBody>
      </p:sp>
      <p:sp>
        <p:nvSpPr>
          <p:cNvPr id="7" name="Text Placeholder 6">
            <a:extLst>
              <a:ext uri="{FF2B5EF4-FFF2-40B4-BE49-F238E27FC236}">
                <a16:creationId xmlns:a16="http://schemas.microsoft.com/office/drawing/2014/main" id="{5A82D9F4-5948-4532-B504-AA42BC72CAA5}"/>
              </a:ext>
            </a:extLst>
          </p:cNvPr>
          <p:cNvSpPr>
            <a:spLocks noGrp="1"/>
          </p:cNvSpPr>
          <p:nvPr>
            <p:ph type="body" sz="half" idx="2"/>
          </p:nvPr>
        </p:nvSpPr>
        <p:spPr>
          <a:xfrm>
            <a:off x="629841" y="2636232"/>
            <a:ext cx="2949178" cy="730347"/>
          </a:xfrm>
        </p:spPr>
        <p:txBody>
          <a:bodyPr vert="horz" lIns="91440" tIns="45720" rIns="91440" bIns="45720" rtlCol="0" anchor="t">
            <a:normAutofit/>
          </a:bodyPr>
          <a:lstStyle/>
          <a:p>
            <a:pPr marL="171450" indent="-171450">
              <a:buFont typeface="Arial" panose="020B0604020202020204" pitchFamily="34" charset="0"/>
              <a:buChar char="•"/>
            </a:pPr>
            <a:r>
              <a:rPr lang="en-US" sz="1800">
                <a:latin typeface="Calibri"/>
                <a:cs typeface="Arial"/>
              </a:rPr>
              <a:t>Q&amp;A replies more, but </a:t>
            </a:r>
            <a:r>
              <a:rPr lang="en-US" sz="1800" b="1">
                <a:solidFill>
                  <a:schemeClr val="accent1"/>
                </a:solidFill>
                <a:latin typeface="Calibri"/>
                <a:cs typeface="Arial"/>
              </a:rPr>
              <a:t>LUIS</a:t>
            </a:r>
            <a:r>
              <a:rPr lang="en-US" sz="1800">
                <a:latin typeface="Calibri"/>
                <a:cs typeface="Arial"/>
              </a:rPr>
              <a:t> is more </a:t>
            </a:r>
            <a:r>
              <a:rPr lang="en-US" sz="1800" b="1">
                <a:solidFill>
                  <a:schemeClr val="accent1"/>
                </a:solidFill>
                <a:latin typeface="Calibri"/>
                <a:cs typeface="Arial"/>
              </a:rPr>
              <a:t>confident</a:t>
            </a:r>
          </a:p>
        </p:txBody>
      </p:sp>
      <p:pic>
        <p:nvPicPr>
          <p:cNvPr id="2" name="Picture 2" descr="Table&#10;&#10;Description automatically generated">
            <a:extLst>
              <a:ext uri="{FF2B5EF4-FFF2-40B4-BE49-F238E27FC236}">
                <a16:creationId xmlns:a16="http://schemas.microsoft.com/office/drawing/2014/main" id="{EE37EAA4-69AA-36D1-0E6A-B0D57BE35973}"/>
              </a:ext>
            </a:extLst>
          </p:cNvPr>
          <p:cNvPicPr>
            <a:picLocks noChangeAspect="1"/>
          </p:cNvPicPr>
          <p:nvPr/>
        </p:nvPicPr>
        <p:blipFill>
          <a:blip r:embed="rId3"/>
          <a:stretch>
            <a:fillRect/>
          </a:stretch>
        </p:blipFill>
        <p:spPr>
          <a:xfrm>
            <a:off x="4296735" y="2399981"/>
            <a:ext cx="3452648" cy="1621326"/>
          </a:xfrm>
          <a:prstGeom prst="rect">
            <a:avLst/>
          </a:prstGeom>
        </p:spPr>
      </p:pic>
    </p:spTree>
    <p:extLst>
      <p:ext uri="{BB962C8B-B14F-4D97-AF65-F5344CB8AC3E}">
        <p14:creationId xmlns:p14="http://schemas.microsoft.com/office/powerpoint/2010/main" val="62856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7499-4BA3-0315-B461-6E495F8CC69F}"/>
              </a:ext>
            </a:extLst>
          </p:cNvPr>
          <p:cNvSpPr>
            <a:spLocks noGrp="1"/>
          </p:cNvSpPr>
          <p:nvPr>
            <p:ph type="title"/>
          </p:nvPr>
        </p:nvSpPr>
        <p:spPr>
          <a:xfrm>
            <a:off x="628650" y="2931914"/>
            <a:ext cx="7886700" cy="994172"/>
          </a:xfrm>
        </p:spPr>
        <p:txBody>
          <a:bodyPr/>
          <a:lstStyle/>
          <a:p>
            <a:pPr algn="ctr"/>
            <a:r>
              <a:rPr lang="en-US"/>
              <a:t>Final Analysis</a:t>
            </a:r>
          </a:p>
        </p:txBody>
      </p:sp>
    </p:spTree>
    <p:extLst>
      <p:ext uri="{BB962C8B-B14F-4D97-AF65-F5344CB8AC3E}">
        <p14:creationId xmlns:p14="http://schemas.microsoft.com/office/powerpoint/2010/main" val="405969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193CEA-AFCB-CDEE-114D-BDC274D36D82}"/>
              </a:ext>
            </a:extLst>
          </p:cNvPr>
          <p:cNvSpPr>
            <a:spLocks noGrp="1"/>
          </p:cNvSpPr>
          <p:nvPr>
            <p:ph type="title"/>
          </p:nvPr>
        </p:nvSpPr>
        <p:spPr>
          <a:xfrm>
            <a:off x="629841" y="1333500"/>
            <a:ext cx="2949178" cy="1200150"/>
          </a:xfrm>
        </p:spPr>
        <p:txBody>
          <a:bodyPr anchor="t">
            <a:noAutofit/>
          </a:bodyPr>
          <a:lstStyle/>
          <a:p>
            <a:r>
              <a:rPr lang="en-US" b="0">
                <a:latin typeface="Calibri"/>
                <a:cs typeface="Arial"/>
              </a:rPr>
              <a:t>Histogram for LUIS Plugin Response Score</a:t>
            </a:r>
            <a:endParaRPr lang="en-US" b="0">
              <a:latin typeface="Calibri"/>
              <a:cs typeface="Calibri"/>
            </a:endParaRPr>
          </a:p>
        </p:txBody>
      </p:sp>
      <p:sp>
        <p:nvSpPr>
          <p:cNvPr id="5" name="Text Placeholder 4">
            <a:extLst>
              <a:ext uri="{FF2B5EF4-FFF2-40B4-BE49-F238E27FC236}">
                <a16:creationId xmlns:a16="http://schemas.microsoft.com/office/drawing/2014/main" id="{D650818B-7E08-9223-C859-39730576A5D8}"/>
              </a:ext>
            </a:extLst>
          </p:cNvPr>
          <p:cNvSpPr>
            <a:spLocks noGrp="1"/>
          </p:cNvSpPr>
          <p:nvPr>
            <p:ph type="body" sz="half" idx="2"/>
          </p:nvPr>
        </p:nvSpPr>
        <p:spPr>
          <a:xfrm>
            <a:off x="496491" y="2692400"/>
            <a:ext cx="2949178" cy="331880"/>
          </a:xfrm>
        </p:spPr>
        <p:txBody>
          <a:bodyPr vert="horz" lIns="91440" tIns="45720" rIns="91440" bIns="45720" rtlCol="0" anchor="t">
            <a:noAutofit/>
          </a:bodyPr>
          <a:lstStyle/>
          <a:p>
            <a:pPr marL="285750" indent="-285750">
              <a:buChar char="•"/>
            </a:pPr>
            <a:r>
              <a:rPr lang="en-US" sz="1800">
                <a:latin typeface="Calibri"/>
                <a:cs typeface="Arial" panose="020B0604020202020204"/>
              </a:rPr>
              <a:t>LUIS provides </a:t>
            </a:r>
            <a:r>
              <a:rPr lang="en-US" sz="1800" b="1">
                <a:solidFill>
                  <a:schemeClr val="accent1"/>
                </a:solidFill>
                <a:latin typeface="Calibri"/>
                <a:cs typeface="Arial" panose="020B0604020202020204"/>
              </a:rPr>
              <a:t>high</a:t>
            </a:r>
            <a:r>
              <a:rPr lang="en-US" sz="1800">
                <a:latin typeface="Calibri"/>
                <a:cs typeface="Arial" panose="020B0604020202020204"/>
              </a:rPr>
              <a:t> scores</a:t>
            </a:r>
            <a:endParaRPr lang="en-US">
              <a:cs typeface="Arial" panose="020B0604020202020204"/>
            </a:endParaRPr>
          </a:p>
        </p:txBody>
      </p:sp>
      <p:sp>
        <p:nvSpPr>
          <p:cNvPr id="10" name="TextBox 9">
            <a:extLst>
              <a:ext uri="{FF2B5EF4-FFF2-40B4-BE49-F238E27FC236}">
                <a16:creationId xmlns:a16="http://schemas.microsoft.com/office/drawing/2014/main" id="{C2F9D176-743E-A39C-863B-629BF1F15321}"/>
              </a:ext>
            </a:extLst>
          </p:cNvPr>
          <p:cNvSpPr txBox="1"/>
          <p:nvPr/>
        </p:nvSpPr>
        <p:spPr>
          <a:xfrm>
            <a:off x="3874022" y="4875319"/>
            <a:ext cx="3608841" cy="33855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Plugin Response Score</a:t>
            </a:r>
            <a:endParaRPr lang="en-US"/>
          </a:p>
        </p:txBody>
      </p:sp>
      <p:sp>
        <p:nvSpPr>
          <p:cNvPr id="12" name="TextBox 11">
            <a:extLst>
              <a:ext uri="{FF2B5EF4-FFF2-40B4-BE49-F238E27FC236}">
                <a16:creationId xmlns:a16="http://schemas.microsoft.com/office/drawing/2014/main" id="{40976531-7C64-E238-E82A-E80251E854B6}"/>
              </a:ext>
            </a:extLst>
          </p:cNvPr>
          <p:cNvSpPr txBox="1"/>
          <p:nvPr/>
        </p:nvSpPr>
        <p:spPr>
          <a:xfrm>
            <a:off x="5188196" y="1332498"/>
            <a:ext cx="1001819" cy="246221"/>
          </a:xfrm>
          <a:prstGeom prst="rect">
            <a:avLst/>
          </a:prstGeom>
          <a:noFill/>
          <a:ln w="12700">
            <a:solidFill>
              <a:srgbClr val="E9686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General</a:t>
            </a:r>
          </a:p>
        </p:txBody>
      </p:sp>
      <p:sp>
        <p:nvSpPr>
          <p:cNvPr id="14" name="TextBox 13">
            <a:extLst>
              <a:ext uri="{FF2B5EF4-FFF2-40B4-BE49-F238E27FC236}">
                <a16:creationId xmlns:a16="http://schemas.microsoft.com/office/drawing/2014/main" id="{E49D7625-EA9C-D10C-8DC8-D8018156204E}"/>
              </a:ext>
            </a:extLst>
          </p:cNvPr>
          <p:cNvSpPr txBox="1"/>
          <p:nvPr/>
        </p:nvSpPr>
        <p:spPr>
          <a:xfrm>
            <a:off x="4014191" y="1257300"/>
            <a:ext cx="999172" cy="400110"/>
          </a:xfrm>
          <a:prstGeom prst="rect">
            <a:avLst/>
          </a:prstGeom>
          <a:noFill/>
          <a:ln w="12700">
            <a:solidFill>
              <a:srgbClr val="FFEC8B"/>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Enterprise Foundations</a:t>
            </a:r>
            <a:endParaRPr lang="en-US" sz="1000" b="1">
              <a:latin typeface="Calibri"/>
              <a:cs typeface="Calibri"/>
            </a:endParaRPr>
          </a:p>
        </p:txBody>
      </p:sp>
      <p:sp>
        <p:nvSpPr>
          <p:cNvPr id="16" name="TextBox 15">
            <a:extLst>
              <a:ext uri="{FF2B5EF4-FFF2-40B4-BE49-F238E27FC236}">
                <a16:creationId xmlns:a16="http://schemas.microsoft.com/office/drawing/2014/main" id="{A72FEED4-654B-8432-64A3-A314E6073141}"/>
              </a:ext>
            </a:extLst>
          </p:cNvPr>
          <p:cNvSpPr txBox="1"/>
          <p:nvPr/>
        </p:nvSpPr>
        <p:spPr>
          <a:xfrm>
            <a:off x="6414695" y="1332498"/>
            <a:ext cx="1001749" cy="246151"/>
          </a:xfrm>
          <a:prstGeom prst="rect">
            <a:avLst/>
          </a:prstGeom>
          <a:noFill/>
          <a:ln w="12700">
            <a:solidFill>
              <a:srgbClr val="77D477"/>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People</a:t>
            </a:r>
          </a:p>
        </p:txBody>
      </p:sp>
      <p:sp>
        <p:nvSpPr>
          <p:cNvPr id="18" name="TextBox 17">
            <a:extLst>
              <a:ext uri="{FF2B5EF4-FFF2-40B4-BE49-F238E27FC236}">
                <a16:creationId xmlns:a16="http://schemas.microsoft.com/office/drawing/2014/main" id="{B638A919-24FA-0194-A7C6-D06F618DEF36}"/>
              </a:ext>
            </a:extLst>
          </p:cNvPr>
          <p:cNvSpPr txBox="1"/>
          <p:nvPr/>
        </p:nvSpPr>
        <p:spPr>
          <a:xfrm>
            <a:off x="7610698" y="1257300"/>
            <a:ext cx="1001097" cy="400110"/>
          </a:xfrm>
          <a:prstGeom prst="rect">
            <a:avLst/>
          </a:prstGeom>
          <a:noFill/>
          <a:ln w="12700">
            <a:solidFill>
              <a:srgbClr val="BE6C8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Technology Service Center</a:t>
            </a:r>
          </a:p>
        </p:txBody>
      </p:sp>
      <p:pic>
        <p:nvPicPr>
          <p:cNvPr id="19" name="Picture 19" descr="Chart, histogram&#10;&#10;Description automatically generated">
            <a:extLst>
              <a:ext uri="{FF2B5EF4-FFF2-40B4-BE49-F238E27FC236}">
                <a16:creationId xmlns:a16="http://schemas.microsoft.com/office/drawing/2014/main" id="{D5B6310E-7126-110A-A426-E4804D5B2F54}"/>
              </a:ext>
            </a:extLst>
          </p:cNvPr>
          <p:cNvPicPr>
            <a:picLocks noChangeAspect="1"/>
          </p:cNvPicPr>
          <p:nvPr/>
        </p:nvPicPr>
        <p:blipFill rotWithShape="1">
          <a:blip r:embed="rId2"/>
          <a:srcRect l="1758" t="7554" b="2518"/>
          <a:stretch/>
        </p:blipFill>
        <p:spPr>
          <a:xfrm>
            <a:off x="3749914" y="1679974"/>
            <a:ext cx="4952817" cy="3234954"/>
          </a:xfrm>
          <a:prstGeom prst="rect">
            <a:avLst/>
          </a:prstGeom>
        </p:spPr>
      </p:pic>
    </p:spTree>
    <p:extLst>
      <p:ext uri="{BB962C8B-B14F-4D97-AF65-F5344CB8AC3E}">
        <p14:creationId xmlns:p14="http://schemas.microsoft.com/office/powerpoint/2010/main" val="319513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 histogram&#10;&#10;Description automatically generated">
            <a:extLst>
              <a:ext uri="{FF2B5EF4-FFF2-40B4-BE49-F238E27FC236}">
                <a16:creationId xmlns:a16="http://schemas.microsoft.com/office/drawing/2014/main" id="{82A36D13-4E30-5BF0-49BE-EEE05641EB4F}"/>
              </a:ext>
            </a:extLst>
          </p:cNvPr>
          <p:cNvPicPr>
            <a:picLocks noChangeAspect="1"/>
          </p:cNvPicPr>
          <p:nvPr/>
        </p:nvPicPr>
        <p:blipFill rotWithShape="1">
          <a:blip r:embed="rId3"/>
          <a:srcRect l="1730" t="7754" r="-231" b="2585"/>
          <a:stretch/>
        </p:blipFill>
        <p:spPr>
          <a:xfrm>
            <a:off x="3081854" y="1866817"/>
            <a:ext cx="5656658" cy="3180809"/>
          </a:xfrm>
          <a:prstGeom prst="rect">
            <a:avLst/>
          </a:prstGeom>
        </p:spPr>
      </p:pic>
      <p:sp>
        <p:nvSpPr>
          <p:cNvPr id="2" name="Title 1">
            <a:extLst>
              <a:ext uri="{FF2B5EF4-FFF2-40B4-BE49-F238E27FC236}">
                <a16:creationId xmlns:a16="http://schemas.microsoft.com/office/drawing/2014/main" id="{6B964F1C-86A5-7744-B8A0-AE6AF33AC874}"/>
              </a:ext>
            </a:extLst>
          </p:cNvPr>
          <p:cNvSpPr>
            <a:spLocks noGrp="1"/>
          </p:cNvSpPr>
          <p:nvPr>
            <p:ph type="title"/>
          </p:nvPr>
        </p:nvSpPr>
        <p:spPr>
          <a:xfrm>
            <a:off x="382192" y="1250950"/>
            <a:ext cx="2858803" cy="1200150"/>
          </a:xfrm>
        </p:spPr>
        <p:txBody>
          <a:bodyPr vert="horz" lIns="91440" tIns="45720" rIns="91440" bIns="45720" rtlCol="0" anchor="b">
            <a:noAutofit/>
          </a:bodyPr>
          <a:lstStyle/>
          <a:p>
            <a:r>
              <a:rPr lang="en-US" b="0">
                <a:latin typeface="Calibri"/>
                <a:cs typeface="Arial"/>
              </a:rPr>
              <a:t>Histogram for </a:t>
            </a:r>
            <a:br>
              <a:rPr lang="en-US" b="0">
                <a:latin typeface="Calibri"/>
                <a:cs typeface="Arial"/>
              </a:rPr>
            </a:br>
            <a:r>
              <a:rPr lang="en-US" b="0">
                <a:latin typeface="Calibri"/>
                <a:cs typeface="Arial"/>
              </a:rPr>
              <a:t>QNA Plugin Response Score</a:t>
            </a:r>
            <a:endParaRPr lang="en-US" b="0">
              <a:latin typeface="Calibri"/>
              <a:cs typeface="Calibri"/>
            </a:endParaRPr>
          </a:p>
        </p:txBody>
      </p:sp>
      <p:sp>
        <p:nvSpPr>
          <p:cNvPr id="5" name="Text Placeholder 4">
            <a:extLst>
              <a:ext uri="{FF2B5EF4-FFF2-40B4-BE49-F238E27FC236}">
                <a16:creationId xmlns:a16="http://schemas.microsoft.com/office/drawing/2014/main" id="{CE971D57-BE16-1D67-B84F-63FB158C184A}"/>
              </a:ext>
            </a:extLst>
          </p:cNvPr>
          <p:cNvSpPr>
            <a:spLocks noGrp="1"/>
          </p:cNvSpPr>
          <p:nvPr>
            <p:ph type="body" sz="half" idx="2"/>
          </p:nvPr>
        </p:nvSpPr>
        <p:spPr>
          <a:xfrm>
            <a:off x="405350" y="2868448"/>
            <a:ext cx="2949178" cy="537034"/>
          </a:xfrm>
        </p:spPr>
        <p:txBody>
          <a:bodyPr vert="horz" lIns="91440" tIns="45720" rIns="91440" bIns="45720" rtlCol="0" anchor="t">
            <a:noAutofit/>
          </a:bodyPr>
          <a:lstStyle/>
          <a:p>
            <a:pPr marL="285750" indent="-285750">
              <a:buChar char="•"/>
            </a:pPr>
            <a:r>
              <a:rPr lang="en-US" sz="1800">
                <a:latin typeface="Calibri"/>
                <a:cs typeface="Arial" panose="020B0604020202020204"/>
              </a:rPr>
              <a:t>QNA responses </a:t>
            </a:r>
            <a:r>
              <a:rPr lang="en-US" sz="1800" b="1">
                <a:solidFill>
                  <a:schemeClr val="accent2">
                    <a:lumMod val="75000"/>
                  </a:schemeClr>
                </a:solidFill>
                <a:latin typeface="Calibri"/>
                <a:cs typeface="Arial" panose="020B0604020202020204"/>
              </a:rPr>
              <a:t>lower</a:t>
            </a:r>
            <a:r>
              <a:rPr lang="en-US" sz="1800">
                <a:latin typeface="Calibri"/>
                <a:cs typeface="Arial" panose="020B0604020202020204"/>
              </a:rPr>
              <a:t> on average</a:t>
            </a:r>
            <a:endParaRPr lang="en-US">
              <a:cs typeface="Arial" panose="020B0604020202020204"/>
            </a:endParaRPr>
          </a:p>
        </p:txBody>
      </p:sp>
      <p:sp>
        <p:nvSpPr>
          <p:cNvPr id="8" name="TextBox 7">
            <a:extLst>
              <a:ext uri="{FF2B5EF4-FFF2-40B4-BE49-F238E27FC236}">
                <a16:creationId xmlns:a16="http://schemas.microsoft.com/office/drawing/2014/main" id="{EC74C637-7847-8FDB-9B26-609C1B229138}"/>
              </a:ext>
            </a:extLst>
          </p:cNvPr>
          <p:cNvSpPr txBox="1"/>
          <p:nvPr/>
        </p:nvSpPr>
        <p:spPr>
          <a:xfrm>
            <a:off x="3291970" y="1344529"/>
            <a:ext cx="827643" cy="400110"/>
          </a:xfrm>
          <a:prstGeom prst="rect">
            <a:avLst/>
          </a:prstGeom>
          <a:noFill/>
          <a:ln w="12700">
            <a:solidFill>
              <a:srgbClr val="9932C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Cool Compliance</a:t>
            </a:r>
            <a:endParaRPr lang="en-US" sz="1000" b="1">
              <a:latin typeface="Calibri"/>
              <a:cs typeface="Calibri"/>
            </a:endParaRPr>
          </a:p>
        </p:txBody>
      </p:sp>
      <p:sp>
        <p:nvSpPr>
          <p:cNvPr id="10" name="TextBox 9">
            <a:extLst>
              <a:ext uri="{FF2B5EF4-FFF2-40B4-BE49-F238E27FC236}">
                <a16:creationId xmlns:a16="http://schemas.microsoft.com/office/drawing/2014/main" id="{2DE39B0C-7472-664A-8745-F144E7071060}"/>
              </a:ext>
            </a:extLst>
          </p:cNvPr>
          <p:cNvSpPr txBox="1"/>
          <p:nvPr/>
        </p:nvSpPr>
        <p:spPr>
          <a:xfrm>
            <a:off x="5077617" y="1440694"/>
            <a:ext cx="853901" cy="252945"/>
          </a:xfrm>
          <a:prstGeom prst="rect">
            <a:avLst/>
          </a:prstGeom>
          <a:noFill/>
          <a:ln w="12700">
            <a:solidFill>
              <a:srgbClr val="E9686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General</a:t>
            </a:r>
          </a:p>
        </p:txBody>
      </p:sp>
      <p:sp>
        <p:nvSpPr>
          <p:cNvPr id="12" name="TextBox 11">
            <a:extLst>
              <a:ext uri="{FF2B5EF4-FFF2-40B4-BE49-F238E27FC236}">
                <a16:creationId xmlns:a16="http://schemas.microsoft.com/office/drawing/2014/main" id="{36897480-F4F6-F415-AA7B-62717FEE5C8C}"/>
              </a:ext>
            </a:extLst>
          </p:cNvPr>
          <p:cNvSpPr txBox="1"/>
          <p:nvPr/>
        </p:nvSpPr>
        <p:spPr>
          <a:xfrm>
            <a:off x="4161584" y="1351571"/>
            <a:ext cx="871425" cy="400110"/>
          </a:xfrm>
          <a:prstGeom prst="rect">
            <a:avLst/>
          </a:prstGeom>
          <a:noFill/>
          <a:ln w="12700">
            <a:solidFill>
              <a:srgbClr val="FFEC8B"/>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Enterprise Foundations</a:t>
            </a:r>
            <a:endParaRPr lang="en-US" sz="1000" b="1">
              <a:latin typeface="Calibri"/>
              <a:cs typeface="Calibri"/>
            </a:endParaRPr>
          </a:p>
        </p:txBody>
      </p:sp>
      <p:sp>
        <p:nvSpPr>
          <p:cNvPr id="14" name="TextBox 13">
            <a:extLst>
              <a:ext uri="{FF2B5EF4-FFF2-40B4-BE49-F238E27FC236}">
                <a16:creationId xmlns:a16="http://schemas.microsoft.com/office/drawing/2014/main" id="{553C2614-BD36-45C8-82B3-BB180E0AC975}"/>
              </a:ext>
            </a:extLst>
          </p:cNvPr>
          <p:cNvSpPr txBox="1"/>
          <p:nvPr/>
        </p:nvSpPr>
        <p:spPr>
          <a:xfrm>
            <a:off x="6013590" y="1438134"/>
            <a:ext cx="826937" cy="246151"/>
          </a:xfrm>
          <a:prstGeom prst="rect">
            <a:avLst/>
          </a:prstGeom>
          <a:noFill/>
          <a:ln w="12700">
            <a:solidFill>
              <a:srgbClr val="77D477"/>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People</a:t>
            </a:r>
          </a:p>
        </p:txBody>
      </p:sp>
      <p:sp>
        <p:nvSpPr>
          <p:cNvPr id="16" name="TextBox 15">
            <a:extLst>
              <a:ext uri="{FF2B5EF4-FFF2-40B4-BE49-F238E27FC236}">
                <a16:creationId xmlns:a16="http://schemas.microsoft.com/office/drawing/2014/main" id="{B56CE78F-B75C-A675-B686-73B84C3ABA32}"/>
              </a:ext>
            </a:extLst>
          </p:cNvPr>
          <p:cNvSpPr txBox="1"/>
          <p:nvPr/>
        </p:nvSpPr>
        <p:spPr>
          <a:xfrm>
            <a:off x="6892878" y="1295200"/>
            <a:ext cx="900245" cy="553998"/>
          </a:xfrm>
          <a:prstGeom prst="rect">
            <a:avLst/>
          </a:prstGeom>
          <a:noFill/>
          <a:ln w="12700">
            <a:solidFill>
              <a:srgbClr val="BE6C8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Technology Service Center</a:t>
            </a:r>
          </a:p>
        </p:txBody>
      </p:sp>
      <p:sp>
        <p:nvSpPr>
          <p:cNvPr id="18" name="TextBox 17">
            <a:extLst>
              <a:ext uri="{FF2B5EF4-FFF2-40B4-BE49-F238E27FC236}">
                <a16:creationId xmlns:a16="http://schemas.microsoft.com/office/drawing/2014/main" id="{F7872EA9-3DA1-403C-928E-FC3203872C69}"/>
              </a:ext>
            </a:extLst>
          </p:cNvPr>
          <p:cNvSpPr txBox="1"/>
          <p:nvPr/>
        </p:nvSpPr>
        <p:spPr>
          <a:xfrm>
            <a:off x="7852299" y="1291082"/>
            <a:ext cx="822672" cy="553998"/>
          </a:xfrm>
          <a:prstGeom prst="rect">
            <a:avLst/>
          </a:prstGeom>
          <a:noFill/>
          <a:ln w="12700">
            <a:solidFill>
              <a:srgbClr val="7AD4D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User Submitted Content</a:t>
            </a:r>
            <a:endParaRPr lang="en-US" sz="1000" b="1">
              <a:latin typeface="Calibri"/>
              <a:cs typeface="Calibri"/>
            </a:endParaRPr>
          </a:p>
        </p:txBody>
      </p:sp>
      <p:sp>
        <p:nvSpPr>
          <p:cNvPr id="7" name="TextBox 6">
            <a:extLst>
              <a:ext uri="{FF2B5EF4-FFF2-40B4-BE49-F238E27FC236}">
                <a16:creationId xmlns:a16="http://schemas.microsoft.com/office/drawing/2014/main" id="{6CEDCCE1-0BA7-CF77-15EB-85C7D3852E56}"/>
              </a:ext>
            </a:extLst>
          </p:cNvPr>
          <p:cNvSpPr txBox="1"/>
          <p:nvPr/>
        </p:nvSpPr>
        <p:spPr>
          <a:xfrm>
            <a:off x="3268904" y="5050132"/>
            <a:ext cx="3844165" cy="3452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Plugin Response Score</a:t>
            </a:r>
            <a:endParaRPr lang="en-US"/>
          </a:p>
        </p:txBody>
      </p:sp>
    </p:spTree>
    <p:extLst>
      <p:ext uri="{BB962C8B-B14F-4D97-AF65-F5344CB8AC3E}">
        <p14:creationId xmlns:p14="http://schemas.microsoft.com/office/powerpoint/2010/main" val="389119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C1259-2C81-BA01-3054-F76AAAF6B651}"/>
              </a:ext>
            </a:extLst>
          </p:cNvPr>
          <p:cNvSpPr>
            <a:spLocks noGrp="1"/>
          </p:cNvSpPr>
          <p:nvPr>
            <p:ph type="title"/>
          </p:nvPr>
        </p:nvSpPr>
        <p:spPr>
          <a:xfrm>
            <a:off x="629841" y="1394153"/>
            <a:ext cx="2949178" cy="444500"/>
          </a:xfrm>
        </p:spPr>
        <p:txBody>
          <a:bodyPr>
            <a:noAutofit/>
          </a:bodyPr>
          <a:lstStyle/>
          <a:p>
            <a:r>
              <a:rPr lang="en-US" b="0">
                <a:latin typeface="Calibri"/>
                <a:cs typeface="Arial"/>
              </a:rPr>
              <a:t>LUIS is Relevant</a:t>
            </a:r>
          </a:p>
        </p:txBody>
      </p:sp>
      <p:sp>
        <p:nvSpPr>
          <p:cNvPr id="6" name="Text Placeholder 5">
            <a:extLst>
              <a:ext uri="{FF2B5EF4-FFF2-40B4-BE49-F238E27FC236}">
                <a16:creationId xmlns:a16="http://schemas.microsoft.com/office/drawing/2014/main" id="{CFEB3754-80EC-0987-9A5B-6E77C54D3155}"/>
              </a:ext>
            </a:extLst>
          </p:cNvPr>
          <p:cNvSpPr>
            <a:spLocks noGrp="1"/>
          </p:cNvSpPr>
          <p:nvPr>
            <p:ph type="body" sz="half" idx="2"/>
          </p:nvPr>
        </p:nvSpPr>
        <p:spPr>
          <a:xfrm>
            <a:off x="629841" y="2107594"/>
            <a:ext cx="2949178" cy="1224874"/>
          </a:xfrm>
        </p:spPr>
        <p:txBody>
          <a:bodyPr vert="horz" lIns="91440" tIns="45720" rIns="91440" bIns="45720" rtlCol="0" anchor="t">
            <a:normAutofit/>
          </a:bodyPr>
          <a:lstStyle/>
          <a:p>
            <a:pPr marL="171450" indent="-171450">
              <a:buChar char="•"/>
            </a:pPr>
            <a:r>
              <a:rPr lang="en-US" sz="1800">
                <a:latin typeface="Calibri"/>
                <a:cs typeface="Arial" panose="020B0604020202020204"/>
              </a:rPr>
              <a:t>When a LUIS module is developed, it provides </a:t>
            </a:r>
            <a:r>
              <a:rPr lang="en-US" sz="1800" b="1">
                <a:solidFill>
                  <a:schemeClr val="accent1"/>
                </a:solidFill>
                <a:latin typeface="Calibri"/>
                <a:cs typeface="Arial" panose="020B0604020202020204"/>
              </a:rPr>
              <a:t>high confidence</a:t>
            </a:r>
            <a:r>
              <a:rPr lang="en-US" sz="1800">
                <a:latin typeface="Calibri"/>
                <a:cs typeface="Arial" panose="020B0604020202020204"/>
              </a:rPr>
              <a:t> responses that are </a:t>
            </a:r>
            <a:r>
              <a:rPr lang="en-US" sz="1800" b="1">
                <a:solidFill>
                  <a:schemeClr val="accent1"/>
                </a:solidFill>
                <a:latin typeface="Calibri"/>
                <a:cs typeface="Arial" panose="020B0604020202020204"/>
              </a:rPr>
              <a:t>relevant</a:t>
            </a:r>
            <a:r>
              <a:rPr lang="en-US" sz="1800">
                <a:latin typeface="Calibri"/>
                <a:cs typeface="Arial" panose="020B0604020202020204"/>
              </a:rPr>
              <a:t> to the request</a:t>
            </a:r>
          </a:p>
        </p:txBody>
      </p:sp>
      <p:sp>
        <p:nvSpPr>
          <p:cNvPr id="7" name="Rectangle 6">
            <a:extLst>
              <a:ext uri="{FF2B5EF4-FFF2-40B4-BE49-F238E27FC236}">
                <a16:creationId xmlns:a16="http://schemas.microsoft.com/office/drawing/2014/main" id="{F0E150F8-5F0C-0890-7C64-A934BECD6CEC}"/>
              </a:ext>
            </a:extLst>
          </p:cNvPr>
          <p:cNvSpPr/>
          <p:nvPr/>
        </p:nvSpPr>
        <p:spPr>
          <a:xfrm>
            <a:off x="4333673" y="1968634"/>
            <a:ext cx="48639" cy="8876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92AF270-A479-9E87-1C3E-E9B8C8F9B522}"/>
              </a:ext>
            </a:extLst>
          </p:cNvPr>
          <p:cNvSpPr txBox="1"/>
          <p:nvPr/>
        </p:nvSpPr>
        <p:spPr>
          <a:xfrm>
            <a:off x="3496506" y="2191030"/>
            <a:ext cx="79645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Arial"/>
              </a:rPr>
              <a:t>Q&amp;A</a:t>
            </a:r>
            <a:endParaRPr lang="en-US" b="1"/>
          </a:p>
        </p:txBody>
      </p:sp>
      <p:sp>
        <p:nvSpPr>
          <p:cNvPr id="9" name="Rectangle 8">
            <a:extLst>
              <a:ext uri="{FF2B5EF4-FFF2-40B4-BE49-F238E27FC236}">
                <a16:creationId xmlns:a16="http://schemas.microsoft.com/office/drawing/2014/main" id="{9B980904-03C9-758D-D9C8-27ABA74DA6E8}"/>
              </a:ext>
            </a:extLst>
          </p:cNvPr>
          <p:cNvSpPr/>
          <p:nvPr/>
        </p:nvSpPr>
        <p:spPr>
          <a:xfrm>
            <a:off x="4333672" y="2886055"/>
            <a:ext cx="48639" cy="66269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F4C2853-78F8-5AD8-E68E-CE1B986B8EAB}"/>
              </a:ext>
            </a:extLst>
          </p:cNvPr>
          <p:cNvSpPr txBox="1"/>
          <p:nvPr/>
        </p:nvSpPr>
        <p:spPr>
          <a:xfrm>
            <a:off x="3506990" y="3027734"/>
            <a:ext cx="8450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cs typeface="Arial"/>
              </a:rPr>
              <a:t>LUIS</a:t>
            </a:r>
            <a:endParaRPr lang="en-US">
              <a:cs typeface="Arial" panose="020B0604020202020204"/>
            </a:endParaRPr>
          </a:p>
        </p:txBody>
      </p:sp>
      <p:pic>
        <p:nvPicPr>
          <p:cNvPr id="11" name="Picture 11">
            <a:extLst>
              <a:ext uri="{FF2B5EF4-FFF2-40B4-BE49-F238E27FC236}">
                <a16:creationId xmlns:a16="http://schemas.microsoft.com/office/drawing/2014/main" id="{826627A4-CBC2-536C-9914-91DA04E77FDE}"/>
              </a:ext>
            </a:extLst>
          </p:cNvPr>
          <p:cNvPicPr>
            <a:picLocks noChangeAspect="1"/>
          </p:cNvPicPr>
          <p:nvPr/>
        </p:nvPicPr>
        <p:blipFill>
          <a:blip r:embed="rId3"/>
          <a:stretch>
            <a:fillRect/>
          </a:stretch>
        </p:blipFill>
        <p:spPr>
          <a:xfrm>
            <a:off x="4531874" y="3060954"/>
            <a:ext cx="3977396" cy="304428"/>
          </a:xfrm>
          <a:prstGeom prst="rect">
            <a:avLst/>
          </a:prstGeom>
        </p:spPr>
      </p:pic>
      <p:pic>
        <p:nvPicPr>
          <p:cNvPr id="12" name="Picture 12" descr="Graphical user interface, text&#10;&#10;Description automatically generated">
            <a:extLst>
              <a:ext uri="{FF2B5EF4-FFF2-40B4-BE49-F238E27FC236}">
                <a16:creationId xmlns:a16="http://schemas.microsoft.com/office/drawing/2014/main" id="{C86D4026-FC27-657F-38B1-0F473FE112CC}"/>
              </a:ext>
            </a:extLst>
          </p:cNvPr>
          <p:cNvPicPr>
            <a:picLocks noChangeAspect="1"/>
          </p:cNvPicPr>
          <p:nvPr/>
        </p:nvPicPr>
        <p:blipFill>
          <a:blip r:embed="rId4"/>
          <a:stretch>
            <a:fillRect/>
          </a:stretch>
        </p:blipFill>
        <p:spPr>
          <a:xfrm>
            <a:off x="4480930" y="1595819"/>
            <a:ext cx="4092911" cy="1179728"/>
          </a:xfrm>
          <a:prstGeom prst="rect">
            <a:avLst/>
          </a:prstGeom>
        </p:spPr>
      </p:pic>
      <p:sp>
        <p:nvSpPr>
          <p:cNvPr id="5" name="Text Placeholder 5">
            <a:extLst>
              <a:ext uri="{FF2B5EF4-FFF2-40B4-BE49-F238E27FC236}">
                <a16:creationId xmlns:a16="http://schemas.microsoft.com/office/drawing/2014/main" id="{F78C2F4A-7AF0-1B42-8795-6B1E573C48CE}"/>
              </a:ext>
            </a:extLst>
          </p:cNvPr>
          <p:cNvSpPr txBox="1">
            <a:spLocks/>
          </p:cNvSpPr>
          <p:nvPr/>
        </p:nvSpPr>
        <p:spPr>
          <a:xfrm>
            <a:off x="627601" y="3450058"/>
            <a:ext cx="2942455" cy="1197980"/>
          </a:xfrm>
          <a:prstGeom prst="rect">
            <a:avLst/>
          </a:prstGeom>
        </p:spPr>
        <p:txBody>
          <a:bodyPr vert="horz" lIns="91440" tIns="45720" rIns="91440" bIns="45720" rtlCol="0" anchor="t">
            <a:normAutofit/>
          </a:bodyPr>
          <a:lstStyle>
            <a:lvl1pPr marL="0" indent="0" algn="l" defTabSz="685800" rtl="0" eaLnBrk="1" latinLnBrk="0"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marL="171450" indent="-171450">
              <a:buFont typeface="Arial" panose="020B0604020202020204" pitchFamily="34" charset="0"/>
              <a:buChar char="•"/>
            </a:pPr>
            <a:r>
              <a:rPr lang="en-US" sz="1800">
                <a:latin typeface="Calibri"/>
                <a:cs typeface="Arial" panose="020B0604020202020204"/>
              </a:rPr>
              <a:t>LUIS intent classification shows </a:t>
            </a:r>
            <a:r>
              <a:rPr lang="en-US" sz="1800" b="1">
                <a:solidFill>
                  <a:schemeClr val="accent1"/>
                </a:solidFill>
                <a:latin typeface="Calibri"/>
                <a:cs typeface="Arial" panose="020B0604020202020204"/>
              </a:rPr>
              <a:t>higher correlation</a:t>
            </a:r>
            <a:r>
              <a:rPr lang="en-US" sz="1800">
                <a:latin typeface="Calibri"/>
                <a:cs typeface="Arial" panose="020B0604020202020204"/>
              </a:rPr>
              <a:t> with confidence scores than Q&amp;A</a:t>
            </a:r>
            <a:endParaRPr lang="en-US"/>
          </a:p>
        </p:txBody>
      </p:sp>
    </p:spTree>
    <p:extLst>
      <p:ext uri="{BB962C8B-B14F-4D97-AF65-F5344CB8AC3E}">
        <p14:creationId xmlns:p14="http://schemas.microsoft.com/office/powerpoint/2010/main" val="343662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3AE7B30-68C0-A7EF-6EFE-C82A19751759}"/>
              </a:ext>
            </a:extLst>
          </p:cNvPr>
          <p:cNvGrpSpPr/>
          <p:nvPr/>
        </p:nvGrpSpPr>
        <p:grpSpPr>
          <a:xfrm>
            <a:off x="2117999" y="1902735"/>
            <a:ext cx="6643894" cy="3760107"/>
            <a:chOff x="1473483" y="1325930"/>
            <a:chExt cx="3295238" cy="1867737"/>
          </a:xfrm>
        </p:grpSpPr>
        <p:pic>
          <p:nvPicPr>
            <p:cNvPr id="4" name="Picture 2" descr="Chart&#10;&#10;Description automatically generated">
              <a:extLst>
                <a:ext uri="{FF2B5EF4-FFF2-40B4-BE49-F238E27FC236}">
                  <a16:creationId xmlns:a16="http://schemas.microsoft.com/office/drawing/2014/main" id="{B8898980-B672-525E-937E-7C6693A601C6}"/>
                </a:ext>
              </a:extLst>
            </p:cNvPr>
            <p:cNvPicPr>
              <a:picLocks noChangeAspect="1"/>
            </p:cNvPicPr>
            <p:nvPr/>
          </p:nvPicPr>
          <p:blipFill rotWithShape="1">
            <a:blip r:embed="rId2"/>
            <a:srcRect l="16036" t="95358" b="-290"/>
            <a:stretch/>
          </p:blipFill>
          <p:spPr>
            <a:xfrm>
              <a:off x="2007371" y="2820133"/>
              <a:ext cx="2761350" cy="373534"/>
            </a:xfrm>
            <a:prstGeom prst="rect">
              <a:avLst/>
            </a:prstGeom>
          </p:spPr>
        </p:pic>
        <p:pic>
          <p:nvPicPr>
            <p:cNvPr id="2" name="Picture 2">
              <a:extLst>
                <a:ext uri="{FF2B5EF4-FFF2-40B4-BE49-F238E27FC236}">
                  <a16:creationId xmlns:a16="http://schemas.microsoft.com/office/drawing/2014/main" id="{760E0FBD-440D-7BFD-16D1-AAAEF9BD9057}"/>
                </a:ext>
              </a:extLst>
            </p:cNvPr>
            <p:cNvPicPr>
              <a:picLocks noChangeAspect="1"/>
            </p:cNvPicPr>
            <p:nvPr/>
          </p:nvPicPr>
          <p:blipFill rotWithShape="1">
            <a:blip r:embed="rId2"/>
            <a:srcRect t="1594" r="-194" b="78691"/>
            <a:stretch/>
          </p:blipFill>
          <p:spPr>
            <a:xfrm>
              <a:off x="1473483" y="1325930"/>
              <a:ext cx="3295095" cy="1493032"/>
            </a:xfrm>
            <a:prstGeom prst="rect">
              <a:avLst/>
            </a:prstGeom>
          </p:spPr>
        </p:pic>
      </p:grpSp>
      <p:sp>
        <p:nvSpPr>
          <p:cNvPr id="20" name="Rectangle 19">
            <a:extLst>
              <a:ext uri="{FF2B5EF4-FFF2-40B4-BE49-F238E27FC236}">
                <a16:creationId xmlns:a16="http://schemas.microsoft.com/office/drawing/2014/main" id="{64D5E7A3-6994-9868-FB05-034CC1C5CF5F}"/>
              </a:ext>
            </a:extLst>
          </p:cNvPr>
          <p:cNvSpPr/>
          <p:nvPr/>
        </p:nvSpPr>
        <p:spPr>
          <a:xfrm>
            <a:off x="3226296" y="5025629"/>
            <a:ext cx="5353346" cy="549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50D8BE0-5F51-84BD-B577-B500383A4317}"/>
              </a:ext>
            </a:extLst>
          </p:cNvPr>
          <p:cNvSpPr txBox="1"/>
          <p:nvPr/>
        </p:nvSpPr>
        <p:spPr>
          <a:xfrm>
            <a:off x="2029447" y="1296865"/>
            <a:ext cx="60300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Arial"/>
              </a:rPr>
              <a:t>Time based user's input for LUIS</a:t>
            </a:r>
            <a:endParaRPr lang="en-US">
              <a:latin typeface="Calibri"/>
              <a:cs typeface="Calibri"/>
            </a:endParaRPr>
          </a:p>
        </p:txBody>
      </p:sp>
      <p:sp>
        <p:nvSpPr>
          <p:cNvPr id="10" name="Text Placeholder 5">
            <a:extLst>
              <a:ext uri="{FF2B5EF4-FFF2-40B4-BE49-F238E27FC236}">
                <a16:creationId xmlns:a16="http://schemas.microsoft.com/office/drawing/2014/main" id="{C28CFF31-1115-AB7D-52CD-104A9E2C2946}"/>
              </a:ext>
            </a:extLst>
          </p:cNvPr>
          <p:cNvSpPr txBox="1">
            <a:spLocks/>
          </p:cNvSpPr>
          <p:nvPr/>
        </p:nvSpPr>
        <p:spPr>
          <a:xfrm>
            <a:off x="386789" y="2441466"/>
            <a:ext cx="1846248" cy="2858691"/>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a:latin typeface="Calibri"/>
                <a:cs typeface="Arial" panose="020B0604020202020204"/>
              </a:rPr>
              <a:t>Most users were asking for </a:t>
            </a:r>
            <a:r>
              <a:rPr lang="en-US" sz="1800" b="1">
                <a:solidFill>
                  <a:schemeClr val="accent1"/>
                </a:solidFill>
                <a:latin typeface="Calibri"/>
                <a:cs typeface="Arial" panose="020B0604020202020204"/>
              </a:rPr>
              <a:t>"desk phone number"</a:t>
            </a:r>
            <a:r>
              <a:rPr lang="en-US" sz="1800">
                <a:latin typeface="Calibri"/>
                <a:cs typeface="Arial" panose="020B0604020202020204"/>
              </a:rPr>
              <a:t> and were well classified and responded by LUIS module</a:t>
            </a:r>
            <a:endParaRPr lang="en-US">
              <a:cs typeface="Arial" panose="020B0604020202020204"/>
            </a:endParaRPr>
          </a:p>
        </p:txBody>
      </p:sp>
      <p:sp>
        <p:nvSpPr>
          <p:cNvPr id="6" name="TextBox 5">
            <a:extLst>
              <a:ext uri="{FF2B5EF4-FFF2-40B4-BE49-F238E27FC236}">
                <a16:creationId xmlns:a16="http://schemas.microsoft.com/office/drawing/2014/main" id="{0936E3C6-3B86-7E01-3678-7CB664BDBF39}"/>
              </a:ext>
            </a:extLst>
          </p:cNvPr>
          <p:cNvSpPr txBox="1"/>
          <p:nvPr/>
        </p:nvSpPr>
        <p:spPr>
          <a:xfrm rot="-5400000">
            <a:off x="932794" y="3254924"/>
            <a:ext cx="29100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Frequent words from user input</a:t>
            </a:r>
            <a:endParaRPr lang="en-US" sz="1400"/>
          </a:p>
        </p:txBody>
      </p:sp>
      <p:grpSp>
        <p:nvGrpSpPr>
          <p:cNvPr id="27" name="Group 26">
            <a:extLst>
              <a:ext uri="{FF2B5EF4-FFF2-40B4-BE49-F238E27FC236}">
                <a16:creationId xmlns:a16="http://schemas.microsoft.com/office/drawing/2014/main" id="{02CB0E37-D584-E2F2-F221-6C4C02046F2D}"/>
              </a:ext>
            </a:extLst>
          </p:cNvPr>
          <p:cNvGrpSpPr/>
          <p:nvPr/>
        </p:nvGrpSpPr>
        <p:grpSpPr>
          <a:xfrm>
            <a:off x="3283714" y="5046967"/>
            <a:ext cx="5261893" cy="715275"/>
            <a:chOff x="3283713" y="4189716"/>
            <a:chExt cx="5261893" cy="715275"/>
          </a:xfrm>
        </p:grpSpPr>
        <p:sp>
          <p:nvSpPr>
            <p:cNvPr id="9" name="TextBox 8">
              <a:extLst>
                <a:ext uri="{FF2B5EF4-FFF2-40B4-BE49-F238E27FC236}">
                  <a16:creationId xmlns:a16="http://schemas.microsoft.com/office/drawing/2014/main" id="{2D127B25-25A3-0FBD-0405-28357B4E080F}"/>
                </a:ext>
              </a:extLst>
            </p:cNvPr>
            <p:cNvSpPr txBox="1"/>
            <p:nvPr/>
          </p:nvSpPr>
          <p:spPr>
            <a:xfrm>
              <a:off x="3283713" y="4189716"/>
              <a:ext cx="9722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2019</a:t>
              </a:r>
              <a:endParaRPr lang="en-US"/>
            </a:p>
          </p:txBody>
        </p:sp>
        <p:sp>
          <p:nvSpPr>
            <p:cNvPr id="11" name="TextBox 10">
              <a:extLst>
                <a:ext uri="{FF2B5EF4-FFF2-40B4-BE49-F238E27FC236}">
                  <a16:creationId xmlns:a16="http://schemas.microsoft.com/office/drawing/2014/main" id="{68A0EE12-1993-3364-9B6B-6212DE7E12F8}"/>
                </a:ext>
              </a:extLst>
            </p:cNvPr>
            <p:cNvSpPr txBox="1"/>
            <p:nvPr/>
          </p:nvSpPr>
          <p:spPr>
            <a:xfrm>
              <a:off x="4591861" y="4212554"/>
              <a:ext cx="9722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2020</a:t>
              </a:r>
              <a:endParaRPr lang="en-US"/>
            </a:p>
          </p:txBody>
        </p:sp>
        <p:sp>
          <p:nvSpPr>
            <p:cNvPr id="13" name="TextBox 12">
              <a:extLst>
                <a:ext uri="{FF2B5EF4-FFF2-40B4-BE49-F238E27FC236}">
                  <a16:creationId xmlns:a16="http://schemas.microsoft.com/office/drawing/2014/main" id="{7F2DF1B8-613B-003E-9EF0-8E8A3292ED5C}"/>
                </a:ext>
              </a:extLst>
            </p:cNvPr>
            <p:cNvSpPr txBox="1"/>
            <p:nvPr/>
          </p:nvSpPr>
          <p:spPr>
            <a:xfrm>
              <a:off x="6210546" y="4212554"/>
              <a:ext cx="9722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2021</a:t>
              </a:r>
              <a:endParaRPr lang="en-US"/>
            </a:p>
          </p:txBody>
        </p:sp>
        <p:sp>
          <p:nvSpPr>
            <p:cNvPr id="14" name="TextBox 13">
              <a:extLst>
                <a:ext uri="{FF2B5EF4-FFF2-40B4-BE49-F238E27FC236}">
                  <a16:creationId xmlns:a16="http://schemas.microsoft.com/office/drawing/2014/main" id="{BEC1610C-7435-9A3D-E0A7-85E2547EE88F}"/>
                </a:ext>
              </a:extLst>
            </p:cNvPr>
            <p:cNvSpPr txBox="1"/>
            <p:nvPr/>
          </p:nvSpPr>
          <p:spPr>
            <a:xfrm>
              <a:off x="7573400" y="4190229"/>
              <a:ext cx="9722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2022</a:t>
              </a:r>
              <a:endParaRPr lang="en-US"/>
            </a:p>
          </p:txBody>
        </p:sp>
        <p:sp>
          <p:nvSpPr>
            <p:cNvPr id="16" name="TextBox 15">
              <a:extLst>
                <a:ext uri="{FF2B5EF4-FFF2-40B4-BE49-F238E27FC236}">
                  <a16:creationId xmlns:a16="http://schemas.microsoft.com/office/drawing/2014/main" id="{F3D367BC-EC31-2AC7-3CF6-3E6046C29C16}"/>
                </a:ext>
              </a:extLst>
            </p:cNvPr>
            <p:cNvSpPr txBox="1"/>
            <p:nvPr/>
          </p:nvSpPr>
          <p:spPr>
            <a:xfrm>
              <a:off x="5420388" y="4443326"/>
              <a:ext cx="97220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Arial"/>
                </a:rPr>
                <a:t>Year</a:t>
              </a:r>
              <a:endParaRPr lang="en-US"/>
            </a:p>
          </p:txBody>
        </p:sp>
      </p:grpSp>
      <p:cxnSp>
        <p:nvCxnSpPr>
          <p:cNvPr id="12" name="Straight Arrow Connector 11">
            <a:extLst>
              <a:ext uri="{FF2B5EF4-FFF2-40B4-BE49-F238E27FC236}">
                <a16:creationId xmlns:a16="http://schemas.microsoft.com/office/drawing/2014/main" id="{6BC79496-1F80-90FF-EE59-784AB65BE26A}"/>
              </a:ext>
            </a:extLst>
          </p:cNvPr>
          <p:cNvCxnSpPr/>
          <p:nvPr/>
        </p:nvCxnSpPr>
        <p:spPr>
          <a:xfrm flipH="1">
            <a:off x="4324351" y="1875574"/>
            <a:ext cx="6250" cy="3480492"/>
          </a:xfrm>
          <a:prstGeom prst="straightConnector1">
            <a:avLst/>
          </a:prstGeom>
          <a:ln>
            <a:solidFill>
              <a:schemeClr val="tx1"/>
            </a:solidFill>
            <a:prstDash val="dash"/>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6BC79496-1F80-90FF-EE59-784AB65BE26A}"/>
              </a:ext>
            </a:extLst>
          </p:cNvPr>
          <p:cNvCxnSpPr/>
          <p:nvPr/>
        </p:nvCxnSpPr>
        <p:spPr>
          <a:xfrm flipH="1">
            <a:off x="5899261" y="1904929"/>
            <a:ext cx="10715" cy="3453705"/>
          </a:xfrm>
          <a:prstGeom prst="straightConnector1">
            <a:avLst/>
          </a:prstGeom>
          <a:ln>
            <a:solidFill>
              <a:schemeClr val="tx1"/>
            </a:solidFill>
            <a:prstDash val="dash"/>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F9B0765B-CDE7-BA56-04F9-536FF2230E71}"/>
              </a:ext>
            </a:extLst>
          </p:cNvPr>
          <p:cNvCxnSpPr>
            <a:cxnSpLocks/>
          </p:cNvCxnSpPr>
          <p:nvPr/>
        </p:nvCxnSpPr>
        <p:spPr>
          <a:xfrm>
            <a:off x="7483448" y="2920091"/>
            <a:ext cx="7145" cy="2435721"/>
          </a:xfrm>
          <a:prstGeom prst="straightConnector1">
            <a:avLst/>
          </a:prstGeom>
          <a:ln>
            <a:solidFill>
              <a:schemeClr val="tx1"/>
            </a:solidFill>
            <a:prstDash val="dash"/>
          </a:ln>
        </p:spPr>
        <p:style>
          <a:lnRef idx="3">
            <a:schemeClr val="accent1"/>
          </a:lnRef>
          <a:fillRef idx="0">
            <a:schemeClr val="accent1"/>
          </a:fillRef>
          <a:effectRef idx="2">
            <a:schemeClr val="accent1"/>
          </a:effectRef>
          <a:fontRef idx="minor">
            <a:schemeClr val="tx1"/>
          </a:fontRef>
        </p:style>
      </p:cxnSp>
      <p:sp>
        <p:nvSpPr>
          <p:cNvPr id="22" name="Rectangle: Rounded Corners 21">
            <a:extLst>
              <a:ext uri="{FF2B5EF4-FFF2-40B4-BE49-F238E27FC236}">
                <a16:creationId xmlns:a16="http://schemas.microsoft.com/office/drawing/2014/main" id="{DA0A9620-C0FD-30C4-F241-0E935F19E111}"/>
              </a:ext>
            </a:extLst>
          </p:cNvPr>
          <p:cNvSpPr/>
          <p:nvPr/>
        </p:nvSpPr>
        <p:spPr>
          <a:xfrm>
            <a:off x="2732740" y="3267633"/>
            <a:ext cx="5686985" cy="140448"/>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78883C55-37AE-4B7B-9D5F-6796979A3C12}"/>
              </a:ext>
            </a:extLst>
          </p:cNvPr>
          <p:cNvSpPr/>
          <p:nvPr/>
        </p:nvSpPr>
        <p:spPr>
          <a:xfrm>
            <a:off x="2646080" y="4165973"/>
            <a:ext cx="5870014" cy="13895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B93AB582-9411-44A9-3906-225AA9A7D527}"/>
              </a:ext>
            </a:extLst>
          </p:cNvPr>
          <p:cNvSpPr/>
          <p:nvPr/>
        </p:nvSpPr>
        <p:spPr>
          <a:xfrm>
            <a:off x="2704351" y="4767355"/>
            <a:ext cx="5812864" cy="132603"/>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380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2" grpId="0" animBg="1"/>
      <p:bldP spid="24" grpId="0" animBg="1"/>
      <p:bldP spid="2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0D8BE0-5F51-84BD-B577-B500383A4317}"/>
              </a:ext>
            </a:extLst>
          </p:cNvPr>
          <p:cNvSpPr txBox="1"/>
          <p:nvPr/>
        </p:nvSpPr>
        <p:spPr>
          <a:xfrm>
            <a:off x="438150" y="1296865"/>
            <a:ext cx="60300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Arial"/>
              </a:rPr>
              <a:t>Time based user's input for LUIS</a:t>
            </a:r>
            <a:endParaRPr lang="en-US">
              <a:latin typeface="Calibri"/>
              <a:cs typeface="Calibri"/>
            </a:endParaRPr>
          </a:p>
        </p:txBody>
      </p:sp>
      <p:sp>
        <p:nvSpPr>
          <p:cNvPr id="10" name="Text Placeholder 5">
            <a:extLst>
              <a:ext uri="{FF2B5EF4-FFF2-40B4-BE49-F238E27FC236}">
                <a16:creationId xmlns:a16="http://schemas.microsoft.com/office/drawing/2014/main" id="{C28CFF31-1115-AB7D-52CD-104A9E2C2946}"/>
              </a:ext>
            </a:extLst>
          </p:cNvPr>
          <p:cNvSpPr txBox="1">
            <a:spLocks/>
          </p:cNvSpPr>
          <p:nvPr/>
        </p:nvSpPr>
        <p:spPr>
          <a:xfrm>
            <a:off x="301393" y="2060903"/>
            <a:ext cx="1984196" cy="1409024"/>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b="1">
                <a:solidFill>
                  <a:schemeClr val="accent1"/>
                </a:solidFill>
                <a:latin typeface="Calibri"/>
                <a:cs typeface="Calibri"/>
              </a:rPr>
              <a:t>"report"</a:t>
            </a:r>
            <a:r>
              <a:rPr lang="en-US" sz="1800">
                <a:latin typeface="Calibri"/>
                <a:cs typeface="Calibri"/>
              </a:rPr>
              <a:t> in LUIS typically responded with a mean confidence score of 91</a:t>
            </a:r>
            <a:endParaRPr lang="en-US" sz="1800">
              <a:latin typeface="Calibri"/>
              <a:ea typeface="+mn-lt"/>
              <a:cs typeface="Calibri"/>
            </a:endParaRPr>
          </a:p>
        </p:txBody>
      </p:sp>
      <p:pic>
        <p:nvPicPr>
          <p:cNvPr id="4" name="Picture 2" descr="Chart&#10;&#10;Description automatically generated">
            <a:extLst>
              <a:ext uri="{FF2B5EF4-FFF2-40B4-BE49-F238E27FC236}">
                <a16:creationId xmlns:a16="http://schemas.microsoft.com/office/drawing/2014/main" id="{B8898980-B672-525E-937E-7C6693A601C6}"/>
              </a:ext>
            </a:extLst>
          </p:cNvPr>
          <p:cNvPicPr>
            <a:picLocks noChangeAspect="1"/>
          </p:cNvPicPr>
          <p:nvPr/>
        </p:nvPicPr>
        <p:blipFill rotWithShape="1">
          <a:blip r:embed="rId2"/>
          <a:srcRect l="16036" t="95358" b="-290"/>
          <a:stretch/>
        </p:blipFill>
        <p:spPr>
          <a:xfrm>
            <a:off x="3349537" y="4932213"/>
            <a:ext cx="5413521" cy="730626"/>
          </a:xfrm>
          <a:prstGeom prst="rect">
            <a:avLst/>
          </a:prstGeom>
        </p:spPr>
      </p:pic>
      <p:grpSp>
        <p:nvGrpSpPr>
          <p:cNvPr id="36" name="Group 35">
            <a:extLst>
              <a:ext uri="{FF2B5EF4-FFF2-40B4-BE49-F238E27FC236}">
                <a16:creationId xmlns:a16="http://schemas.microsoft.com/office/drawing/2014/main" id="{868F212C-B226-820B-7E7C-3A7EE1E3DB16}"/>
              </a:ext>
            </a:extLst>
          </p:cNvPr>
          <p:cNvGrpSpPr/>
          <p:nvPr/>
        </p:nvGrpSpPr>
        <p:grpSpPr>
          <a:xfrm>
            <a:off x="2404723" y="1557501"/>
            <a:ext cx="6396988" cy="3490220"/>
            <a:chOff x="2404723" y="700251"/>
            <a:chExt cx="6396988" cy="3490220"/>
          </a:xfrm>
        </p:grpSpPr>
        <p:grpSp>
          <p:nvGrpSpPr>
            <p:cNvPr id="35" name="Group 34">
              <a:extLst>
                <a:ext uri="{FF2B5EF4-FFF2-40B4-BE49-F238E27FC236}">
                  <a16:creationId xmlns:a16="http://schemas.microsoft.com/office/drawing/2014/main" id="{E6679710-A619-0D42-E0FE-DF084C9C8E39}"/>
                </a:ext>
              </a:extLst>
            </p:cNvPr>
            <p:cNvGrpSpPr/>
            <p:nvPr/>
          </p:nvGrpSpPr>
          <p:grpSpPr>
            <a:xfrm>
              <a:off x="2583137" y="1456290"/>
              <a:ext cx="6218574" cy="2734181"/>
              <a:chOff x="2583137" y="1456290"/>
              <a:chExt cx="6218574" cy="2734181"/>
            </a:xfrm>
          </p:grpSpPr>
          <p:pic>
            <p:nvPicPr>
              <p:cNvPr id="2" name="Picture 2">
                <a:extLst>
                  <a:ext uri="{FF2B5EF4-FFF2-40B4-BE49-F238E27FC236}">
                    <a16:creationId xmlns:a16="http://schemas.microsoft.com/office/drawing/2014/main" id="{760E0FBD-440D-7BFD-16D1-AAAEF9BD9057}"/>
                  </a:ext>
                </a:extLst>
              </p:cNvPr>
              <p:cNvPicPr>
                <a:picLocks noChangeAspect="1"/>
              </p:cNvPicPr>
              <p:nvPr/>
            </p:nvPicPr>
            <p:blipFill rotWithShape="1">
              <a:blip r:embed="rId2"/>
              <a:srcRect l="4669" t="42539" r="-629" b="44920"/>
              <a:stretch/>
            </p:blipFill>
            <p:spPr>
              <a:xfrm>
                <a:off x="2614887" y="2332590"/>
                <a:ext cx="6186824" cy="1857881"/>
              </a:xfrm>
              <a:prstGeom prst="rect">
                <a:avLst/>
              </a:prstGeom>
            </p:spPr>
          </p:pic>
          <p:pic>
            <p:nvPicPr>
              <p:cNvPr id="34" name="Picture 2" descr="Chart, scatter chart&#10;&#10;Description automatically generated">
                <a:extLst>
                  <a:ext uri="{FF2B5EF4-FFF2-40B4-BE49-F238E27FC236}">
                    <a16:creationId xmlns:a16="http://schemas.microsoft.com/office/drawing/2014/main" id="{E3E8C1A4-AEC7-7A51-98A9-3F266C1B0247}"/>
                  </a:ext>
                </a:extLst>
              </p:cNvPr>
              <p:cNvPicPr>
                <a:picLocks noChangeAspect="1"/>
              </p:cNvPicPr>
              <p:nvPr/>
            </p:nvPicPr>
            <p:blipFill rotWithShape="1">
              <a:blip r:embed="rId2"/>
              <a:srcRect l="3979" t="25700" r="60" b="68396"/>
              <a:stretch/>
            </p:blipFill>
            <p:spPr>
              <a:xfrm>
                <a:off x="2583137" y="1456290"/>
                <a:ext cx="6186823" cy="874580"/>
              </a:xfrm>
              <a:prstGeom prst="rect">
                <a:avLst/>
              </a:prstGeom>
            </p:spPr>
          </p:pic>
        </p:grpSp>
        <p:pic>
          <p:nvPicPr>
            <p:cNvPr id="7" name="Picture 5" descr="Graphical user interface, text, application, table&#10;&#10;Description automatically generated">
              <a:extLst>
                <a:ext uri="{FF2B5EF4-FFF2-40B4-BE49-F238E27FC236}">
                  <a16:creationId xmlns:a16="http://schemas.microsoft.com/office/drawing/2014/main" id="{EDB3CA6B-0B82-8DBB-4156-F336A73C798A}"/>
                </a:ext>
              </a:extLst>
            </p:cNvPr>
            <p:cNvPicPr>
              <a:picLocks noChangeAspect="1"/>
            </p:cNvPicPr>
            <p:nvPr/>
          </p:nvPicPr>
          <p:blipFill>
            <a:blip r:embed="rId3"/>
            <a:stretch>
              <a:fillRect/>
            </a:stretch>
          </p:blipFill>
          <p:spPr>
            <a:xfrm>
              <a:off x="6418312" y="700251"/>
              <a:ext cx="1985688" cy="1081302"/>
            </a:xfrm>
            <a:prstGeom prst="rect">
              <a:avLst/>
            </a:prstGeom>
          </p:spPr>
        </p:pic>
        <p:sp>
          <p:nvSpPr>
            <p:cNvPr id="9" name="TextBox 8">
              <a:extLst>
                <a:ext uri="{FF2B5EF4-FFF2-40B4-BE49-F238E27FC236}">
                  <a16:creationId xmlns:a16="http://schemas.microsoft.com/office/drawing/2014/main" id="{A3569769-681C-8310-1BCE-AB480D72716F}"/>
                </a:ext>
              </a:extLst>
            </p:cNvPr>
            <p:cNvSpPr txBox="1"/>
            <p:nvPr/>
          </p:nvSpPr>
          <p:spPr>
            <a:xfrm rot="16200000">
              <a:off x="1103587" y="2417380"/>
              <a:ext cx="29100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Frequent words from user input</a:t>
              </a:r>
              <a:endParaRPr lang="en-US" sz="1400"/>
            </a:p>
          </p:txBody>
        </p:sp>
      </p:grpSp>
      <p:sp>
        <p:nvSpPr>
          <p:cNvPr id="12" name="Text Placeholder 5">
            <a:extLst>
              <a:ext uri="{FF2B5EF4-FFF2-40B4-BE49-F238E27FC236}">
                <a16:creationId xmlns:a16="http://schemas.microsoft.com/office/drawing/2014/main" id="{EDD9AA09-C06E-9CB9-5EB4-86D146717AB1}"/>
              </a:ext>
            </a:extLst>
          </p:cNvPr>
          <p:cNvSpPr txBox="1">
            <a:spLocks/>
          </p:cNvSpPr>
          <p:nvPr/>
        </p:nvSpPr>
        <p:spPr>
          <a:xfrm>
            <a:off x="299153" y="3874014"/>
            <a:ext cx="1984196" cy="1140083"/>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b="1">
                <a:solidFill>
                  <a:schemeClr val="accent1"/>
                </a:solidFill>
                <a:latin typeface="Calibri"/>
                <a:cs typeface="Calibri"/>
              </a:rPr>
              <a:t>"outlook"</a:t>
            </a:r>
            <a:r>
              <a:rPr lang="en-US" sz="1800">
                <a:latin typeface="Calibri"/>
                <a:cs typeface="Calibri"/>
              </a:rPr>
              <a:t> issues were one of the most often requests.</a:t>
            </a:r>
            <a:endParaRPr lang="en-US" sz="1800">
              <a:latin typeface="Calibri"/>
              <a:ea typeface="+mn-lt"/>
              <a:cs typeface="Calibri"/>
            </a:endParaRPr>
          </a:p>
        </p:txBody>
      </p:sp>
      <p:sp>
        <p:nvSpPr>
          <p:cNvPr id="26" name="Rectangle 25">
            <a:extLst>
              <a:ext uri="{FF2B5EF4-FFF2-40B4-BE49-F238E27FC236}">
                <a16:creationId xmlns:a16="http://schemas.microsoft.com/office/drawing/2014/main" id="{5255D6D1-8C2A-219D-32D9-1FFB3D03BA5A}"/>
              </a:ext>
            </a:extLst>
          </p:cNvPr>
          <p:cNvSpPr/>
          <p:nvPr/>
        </p:nvSpPr>
        <p:spPr>
          <a:xfrm>
            <a:off x="3238996" y="5044679"/>
            <a:ext cx="5353346" cy="549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4E4C2664-1A84-C6BD-FCBB-39217C77FCDC}"/>
              </a:ext>
            </a:extLst>
          </p:cNvPr>
          <p:cNvGrpSpPr/>
          <p:nvPr/>
        </p:nvGrpSpPr>
        <p:grpSpPr>
          <a:xfrm>
            <a:off x="3283714" y="5046966"/>
            <a:ext cx="5261893" cy="622942"/>
            <a:chOff x="3283713" y="4189716"/>
            <a:chExt cx="5261893" cy="622942"/>
          </a:xfrm>
        </p:grpSpPr>
        <p:sp>
          <p:nvSpPr>
            <p:cNvPr id="20" name="TextBox 2">
              <a:extLst>
                <a:ext uri="{FF2B5EF4-FFF2-40B4-BE49-F238E27FC236}">
                  <a16:creationId xmlns:a16="http://schemas.microsoft.com/office/drawing/2014/main" id="{5302F9E8-62E8-A964-726C-34B5E5EE6178}"/>
                </a:ext>
              </a:extLst>
            </p:cNvPr>
            <p:cNvSpPr txBox="1"/>
            <p:nvPr/>
          </p:nvSpPr>
          <p:spPr>
            <a:xfrm>
              <a:off x="3283713" y="4189716"/>
              <a:ext cx="97220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cs typeface="Arial"/>
                </a:rPr>
                <a:t>2019</a:t>
              </a:r>
              <a:endParaRPr lang="en-US"/>
            </a:p>
          </p:txBody>
        </p:sp>
        <p:sp>
          <p:nvSpPr>
            <p:cNvPr id="21" name="TextBox 3">
              <a:extLst>
                <a:ext uri="{FF2B5EF4-FFF2-40B4-BE49-F238E27FC236}">
                  <a16:creationId xmlns:a16="http://schemas.microsoft.com/office/drawing/2014/main" id="{AEDFAFDE-3BFB-98D4-2ADB-5A5A2351156F}"/>
                </a:ext>
              </a:extLst>
            </p:cNvPr>
            <p:cNvSpPr txBox="1"/>
            <p:nvPr/>
          </p:nvSpPr>
          <p:spPr>
            <a:xfrm>
              <a:off x="4591861" y="4212554"/>
              <a:ext cx="97220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cs typeface="Arial"/>
                </a:rPr>
                <a:t>2020</a:t>
              </a:r>
              <a:endParaRPr lang="en-US"/>
            </a:p>
          </p:txBody>
        </p:sp>
        <p:sp>
          <p:nvSpPr>
            <p:cNvPr id="22" name="TextBox 4">
              <a:extLst>
                <a:ext uri="{FF2B5EF4-FFF2-40B4-BE49-F238E27FC236}">
                  <a16:creationId xmlns:a16="http://schemas.microsoft.com/office/drawing/2014/main" id="{A931D71A-9CB5-CD79-C7FC-9087C5514C7A}"/>
                </a:ext>
              </a:extLst>
            </p:cNvPr>
            <p:cNvSpPr txBox="1"/>
            <p:nvPr/>
          </p:nvSpPr>
          <p:spPr>
            <a:xfrm>
              <a:off x="6210546" y="4212554"/>
              <a:ext cx="97220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cs typeface="Arial"/>
                </a:rPr>
                <a:t>2021</a:t>
              </a:r>
              <a:endParaRPr lang="en-US"/>
            </a:p>
          </p:txBody>
        </p:sp>
        <p:sp>
          <p:nvSpPr>
            <p:cNvPr id="23" name="TextBox 5">
              <a:extLst>
                <a:ext uri="{FF2B5EF4-FFF2-40B4-BE49-F238E27FC236}">
                  <a16:creationId xmlns:a16="http://schemas.microsoft.com/office/drawing/2014/main" id="{004408A5-9A1E-77B5-EFCD-3CAF2F10D43B}"/>
                </a:ext>
              </a:extLst>
            </p:cNvPr>
            <p:cNvSpPr txBox="1"/>
            <p:nvPr/>
          </p:nvSpPr>
          <p:spPr>
            <a:xfrm>
              <a:off x="7573400" y="4190229"/>
              <a:ext cx="97220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cs typeface="Arial"/>
                </a:rPr>
                <a:t>2022</a:t>
              </a:r>
              <a:endParaRPr lang="en-US"/>
            </a:p>
          </p:txBody>
        </p:sp>
        <p:sp>
          <p:nvSpPr>
            <p:cNvPr id="24" name="TextBox 6">
              <a:extLst>
                <a:ext uri="{FF2B5EF4-FFF2-40B4-BE49-F238E27FC236}">
                  <a16:creationId xmlns:a16="http://schemas.microsoft.com/office/drawing/2014/main" id="{753640BA-76B8-919B-1713-876024902C72}"/>
                </a:ext>
              </a:extLst>
            </p:cNvPr>
            <p:cNvSpPr txBox="1"/>
            <p:nvPr/>
          </p:nvSpPr>
          <p:spPr>
            <a:xfrm>
              <a:off x="5420388" y="4443326"/>
              <a:ext cx="97220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cs typeface="Arial"/>
                </a:rPr>
                <a:t>Year</a:t>
              </a:r>
              <a:endParaRPr lang="en-US"/>
            </a:p>
          </p:txBody>
        </p:sp>
      </p:grpSp>
      <p:cxnSp>
        <p:nvCxnSpPr>
          <p:cNvPr id="28" name="Straight Arrow Connector 27">
            <a:extLst>
              <a:ext uri="{FF2B5EF4-FFF2-40B4-BE49-F238E27FC236}">
                <a16:creationId xmlns:a16="http://schemas.microsoft.com/office/drawing/2014/main" id="{F102A4E5-C9B0-8F41-DDD4-4C90AEEA3BBF}"/>
              </a:ext>
            </a:extLst>
          </p:cNvPr>
          <p:cNvCxnSpPr/>
          <p:nvPr/>
        </p:nvCxnSpPr>
        <p:spPr>
          <a:xfrm>
            <a:off x="4470301" y="2275624"/>
            <a:ext cx="6450" cy="3048692"/>
          </a:xfrm>
          <a:prstGeom prst="straightConnector1">
            <a:avLst/>
          </a:prstGeom>
          <a:ln>
            <a:solidFill>
              <a:schemeClr val="tx1"/>
            </a:solidFill>
            <a:prstDash val="dash"/>
          </a:ln>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8022B6E1-2C07-A116-BB92-774D139865BA}"/>
              </a:ext>
            </a:extLst>
          </p:cNvPr>
          <p:cNvCxnSpPr>
            <a:cxnSpLocks/>
          </p:cNvCxnSpPr>
          <p:nvPr/>
        </p:nvCxnSpPr>
        <p:spPr>
          <a:xfrm flipH="1">
            <a:off x="6000751" y="2275623"/>
            <a:ext cx="6250" cy="3023292"/>
          </a:xfrm>
          <a:prstGeom prst="straightConnector1">
            <a:avLst/>
          </a:prstGeom>
          <a:ln>
            <a:solidFill>
              <a:schemeClr val="tx1"/>
            </a:solidFill>
            <a:prstDash val="dash"/>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98C47FBD-00B5-CFBD-6540-3C6C7B3ADF69}"/>
              </a:ext>
            </a:extLst>
          </p:cNvPr>
          <p:cNvCxnSpPr>
            <a:cxnSpLocks/>
          </p:cNvCxnSpPr>
          <p:nvPr/>
        </p:nvCxnSpPr>
        <p:spPr>
          <a:xfrm flipH="1">
            <a:off x="7528693" y="2704191"/>
            <a:ext cx="18255" cy="2619871"/>
          </a:xfrm>
          <a:prstGeom prst="straightConnector1">
            <a:avLst/>
          </a:prstGeom>
          <a:ln>
            <a:solidFill>
              <a:schemeClr val="tx1"/>
            </a:solidFill>
            <a:prstDash val="dash"/>
          </a:ln>
        </p:spPr>
        <p:style>
          <a:lnRef idx="3">
            <a:schemeClr val="accent1"/>
          </a:lnRef>
          <a:fillRef idx="0">
            <a:schemeClr val="accent1"/>
          </a:fillRef>
          <a:effectRef idx="2">
            <a:schemeClr val="accent1"/>
          </a:effectRef>
          <a:fontRef idx="minor">
            <a:schemeClr val="tx1"/>
          </a:fontRef>
        </p:style>
      </p:cxnSp>
      <p:sp>
        <p:nvSpPr>
          <p:cNvPr id="33" name="Rectangle: Rounded Corners 32">
            <a:extLst>
              <a:ext uri="{FF2B5EF4-FFF2-40B4-BE49-F238E27FC236}">
                <a16:creationId xmlns:a16="http://schemas.microsoft.com/office/drawing/2014/main" id="{E098BE05-4727-EB10-DE68-92ABB2CAB76B}"/>
              </a:ext>
            </a:extLst>
          </p:cNvPr>
          <p:cNvSpPr/>
          <p:nvPr/>
        </p:nvSpPr>
        <p:spPr>
          <a:xfrm>
            <a:off x="2885140" y="2759633"/>
            <a:ext cx="5559985" cy="146798"/>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192DC952-F0D4-6A31-4615-ED7D7A6BE430}"/>
              </a:ext>
            </a:extLst>
          </p:cNvPr>
          <p:cNvSpPr/>
          <p:nvPr/>
        </p:nvSpPr>
        <p:spPr>
          <a:xfrm>
            <a:off x="2866090" y="3851833"/>
            <a:ext cx="1705535" cy="140448"/>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BC8BD4B3-5F5D-BE48-8B13-795DB50B7F89}"/>
              </a:ext>
            </a:extLst>
          </p:cNvPr>
          <p:cNvSpPr/>
          <p:nvPr/>
        </p:nvSpPr>
        <p:spPr>
          <a:xfrm>
            <a:off x="2840690" y="4061383"/>
            <a:ext cx="5604435" cy="121398"/>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977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500"/>
                                        <p:tgtEl>
                                          <p:spTgt spid="4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ppt_x"/>
                                          </p:val>
                                        </p:tav>
                                        <p:tav tm="100000">
                                          <p:val>
                                            <p:strVal val="#ppt_x"/>
                                          </p:val>
                                        </p:tav>
                                      </p:tavLst>
                                    </p:anim>
                                    <p:anim calcmode="lin" valueType="num">
                                      <p:cBhvr additive="base">
                                        <p:cTn id="2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3" grpId="0" animBg="1"/>
      <p:bldP spid="38" grpId="0" animBg="1"/>
      <p:bldP spid="4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0D8BE0-5F51-84BD-B577-B500383A4317}"/>
              </a:ext>
            </a:extLst>
          </p:cNvPr>
          <p:cNvSpPr txBox="1"/>
          <p:nvPr/>
        </p:nvSpPr>
        <p:spPr>
          <a:xfrm>
            <a:off x="438150" y="1296865"/>
            <a:ext cx="60300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Arial"/>
              </a:rPr>
              <a:t>Time based user's input for Q&amp;A</a:t>
            </a:r>
            <a:endParaRPr lang="en-US">
              <a:latin typeface="Calibri"/>
              <a:cs typeface="Calibri"/>
            </a:endParaRPr>
          </a:p>
        </p:txBody>
      </p:sp>
      <p:pic>
        <p:nvPicPr>
          <p:cNvPr id="4" name="Picture 2" descr="Chart&#10;&#10;Description automatically generated">
            <a:extLst>
              <a:ext uri="{FF2B5EF4-FFF2-40B4-BE49-F238E27FC236}">
                <a16:creationId xmlns:a16="http://schemas.microsoft.com/office/drawing/2014/main" id="{B8898980-B672-525E-937E-7C6693A601C6}"/>
              </a:ext>
            </a:extLst>
          </p:cNvPr>
          <p:cNvPicPr>
            <a:picLocks noChangeAspect="1"/>
          </p:cNvPicPr>
          <p:nvPr/>
        </p:nvPicPr>
        <p:blipFill rotWithShape="1">
          <a:blip r:embed="rId2"/>
          <a:srcRect l="16036" t="95358" b="-290"/>
          <a:stretch/>
        </p:blipFill>
        <p:spPr>
          <a:xfrm>
            <a:off x="3301627" y="4927925"/>
            <a:ext cx="5460266" cy="734914"/>
          </a:xfrm>
          <a:prstGeom prst="rect">
            <a:avLst/>
          </a:prstGeom>
        </p:spPr>
      </p:pic>
      <p:sp>
        <p:nvSpPr>
          <p:cNvPr id="10" name="Text Placeholder 5">
            <a:extLst>
              <a:ext uri="{FF2B5EF4-FFF2-40B4-BE49-F238E27FC236}">
                <a16:creationId xmlns:a16="http://schemas.microsoft.com/office/drawing/2014/main" id="{C28CFF31-1115-AB7D-52CD-104A9E2C2946}"/>
              </a:ext>
            </a:extLst>
          </p:cNvPr>
          <p:cNvSpPr txBox="1">
            <a:spLocks/>
          </p:cNvSpPr>
          <p:nvPr/>
        </p:nvSpPr>
        <p:spPr>
          <a:xfrm>
            <a:off x="439341" y="1925505"/>
            <a:ext cx="2147124" cy="1402300"/>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b="1">
                <a:solidFill>
                  <a:schemeClr val="accent1"/>
                </a:solidFill>
                <a:latin typeface="Calibri"/>
                <a:cs typeface="Calibri"/>
              </a:rPr>
              <a:t>"report"</a:t>
            </a:r>
            <a:r>
              <a:rPr lang="en-US" sz="1800">
                <a:latin typeface="Calibri"/>
                <a:cs typeface="Calibri"/>
              </a:rPr>
              <a:t> questions were responded with mean confidence scores of 28 </a:t>
            </a:r>
            <a:endParaRPr lang="en-US" sz="1800">
              <a:solidFill>
                <a:schemeClr val="accent1"/>
              </a:solidFill>
              <a:latin typeface="Calibri"/>
              <a:cs typeface="Calibri"/>
            </a:endParaRPr>
          </a:p>
        </p:txBody>
      </p:sp>
      <p:grpSp>
        <p:nvGrpSpPr>
          <p:cNvPr id="5" name="Group 4">
            <a:extLst>
              <a:ext uri="{FF2B5EF4-FFF2-40B4-BE49-F238E27FC236}">
                <a16:creationId xmlns:a16="http://schemas.microsoft.com/office/drawing/2014/main" id="{2A501A36-EDAC-4727-044F-87EC6559EB11}"/>
              </a:ext>
            </a:extLst>
          </p:cNvPr>
          <p:cNvGrpSpPr/>
          <p:nvPr/>
        </p:nvGrpSpPr>
        <p:grpSpPr>
          <a:xfrm>
            <a:off x="2451888" y="1901364"/>
            <a:ext cx="6291080" cy="3124990"/>
            <a:chOff x="4115318" y="1145933"/>
            <a:chExt cx="3646819" cy="1806902"/>
          </a:xfrm>
        </p:grpSpPr>
        <p:pic>
          <p:nvPicPr>
            <p:cNvPr id="7" name="Picture 6" descr="Chart, scatter chart&#10;&#10;Description automatically generated">
              <a:extLst>
                <a:ext uri="{FF2B5EF4-FFF2-40B4-BE49-F238E27FC236}">
                  <a16:creationId xmlns:a16="http://schemas.microsoft.com/office/drawing/2014/main" id="{2404706B-78D0-3EA3-E407-C44339A64305}"/>
                </a:ext>
              </a:extLst>
            </p:cNvPr>
            <p:cNvPicPr>
              <a:picLocks noChangeAspect="1"/>
            </p:cNvPicPr>
            <p:nvPr/>
          </p:nvPicPr>
          <p:blipFill rotWithShape="1">
            <a:blip r:embed="rId3"/>
            <a:srcRect l="348" t="3767" r="-174" b="92171"/>
            <a:stretch/>
          </p:blipFill>
          <p:spPr>
            <a:xfrm>
              <a:off x="4115807" y="1145933"/>
              <a:ext cx="3646330" cy="349306"/>
            </a:xfrm>
            <a:prstGeom prst="rect">
              <a:avLst/>
            </a:prstGeom>
          </p:spPr>
        </p:pic>
        <p:pic>
          <p:nvPicPr>
            <p:cNvPr id="8" name="Picture 7" descr="Chart, scatter chart&#10;&#10;Description automatically generated">
              <a:extLst>
                <a:ext uri="{FF2B5EF4-FFF2-40B4-BE49-F238E27FC236}">
                  <a16:creationId xmlns:a16="http://schemas.microsoft.com/office/drawing/2014/main" id="{3ADE78A5-6563-CE27-DA81-5A0D736C76D7}"/>
                </a:ext>
              </a:extLst>
            </p:cNvPr>
            <p:cNvPicPr>
              <a:picLocks noChangeAspect="1"/>
            </p:cNvPicPr>
            <p:nvPr/>
          </p:nvPicPr>
          <p:blipFill rotWithShape="1">
            <a:blip r:embed="rId3"/>
            <a:srcRect l="401" t="17206" b="65843"/>
            <a:stretch/>
          </p:blipFill>
          <p:spPr>
            <a:xfrm>
              <a:off x="4115318" y="1495183"/>
              <a:ext cx="3638047" cy="1457652"/>
            </a:xfrm>
            <a:prstGeom prst="rect">
              <a:avLst/>
            </a:prstGeom>
          </p:spPr>
        </p:pic>
      </p:grpSp>
      <p:pic>
        <p:nvPicPr>
          <p:cNvPr id="2" name="Picture 5" descr="Graphical user interface, text, application, table&#10;&#10;Description automatically generated">
            <a:extLst>
              <a:ext uri="{FF2B5EF4-FFF2-40B4-BE49-F238E27FC236}">
                <a16:creationId xmlns:a16="http://schemas.microsoft.com/office/drawing/2014/main" id="{07B1BB56-1288-A7C7-EF91-FDA1EE91FB80}"/>
              </a:ext>
            </a:extLst>
          </p:cNvPr>
          <p:cNvPicPr>
            <a:picLocks noChangeAspect="1"/>
          </p:cNvPicPr>
          <p:nvPr/>
        </p:nvPicPr>
        <p:blipFill>
          <a:blip r:embed="rId4"/>
          <a:stretch>
            <a:fillRect/>
          </a:stretch>
        </p:blipFill>
        <p:spPr>
          <a:xfrm>
            <a:off x="3248462" y="3869778"/>
            <a:ext cx="1759608" cy="952063"/>
          </a:xfrm>
          <a:prstGeom prst="rect">
            <a:avLst/>
          </a:prstGeom>
        </p:spPr>
      </p:pic>
      <p:sp>
        <p:nvSpPr>
          <p:cNvPr id="9" name="TextBox 8">
            <a:extLst>
              <a:ext uri="{FF2B5EF4-FFF2-40B4-BE49-F238E27FC236}">
                <a16:creationId xmlns:a16="http://schemas.microsoft.com/office/drawing/2014/main" id="{AD980F53-F41F-445B-EFC5-5BB52869BE51}"/>
              </a:ext>
            </a:extLst>
          </p:cNvPr>
          <p:cNvSpPr txBox="1"/>
          <p:nvPr/>
        </p:nvSpPr>
        <p:spPr>
          <a:xfrm rot="-5400000">
            <a:off x="1070742" y="3274631"/>
            <a:ext cx="29100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Frequent words from user input</a:t>
            </a:r>
            <a:endParaRPr lang="en-US" sz="1400"/>
          </a:p>
        </p:txBody>
      </p:sp>
      <p:sp>
        <p:nvSpPr>
          <p:cNvPr id="12" name="Text Placeholder 5">
            <a:extLst>
              <a:ext uri="{FF2B5EF4-FFF2-40B4-BE49-F238E27FC236}">
                <a16:creationId xmlns:a16="http://schemas.microsoft.com/office/drawing/2014/main" id="{0B81C42F-ADD4-04B8-A8CE-1D64E3EF30C5}"/>
              </a:ext>
            </a:extLst>
          </p:cNvPr>
          <p:cNvSpPr txBox="1">
            <a:spLocks/>
          </p:cNvSpPr>
          <p:nvPr/>
        </p:nvSpPr>
        <p:spPr>
          <a:xfrm>
            <a:off x="437100" y="3462953"/>
            <a:ext cx="1962974" cy="1899841"/>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800" b="1">
                <a:solidFill>
                  <a:schemeClr val="accent1"/>
                </a:solidFill>
                <a:latin typeface="Calibri"/>
                <a:cs typeface="Calibri"/>
              </a:rPr>
              <a:t>find, help, phone, number"</a:t>
            </a:r>
            <a:r>
              <a:rPr lang="en-US" sz="1800">
                <a:latin typeface="Calibri"/>
                <a:cs typeface="Calibri"/>
              </a:rPr>
              <a:t> are the most frequent words for Q&amp;A, but LUIS can handle it better</a:t>
            </a:r>
            <a:endParaRPr lang="en-US" sz="1800">
              <a:solidFill>
                <a:srgbClr val="000000"/>
              </a:solidFill>
              <a:latin typeface="Calibri"/>
              <a:cs typeface="Calibri"/>
            </a:endParaRPr>
          </a:p>
        </p:txBody>
      </p:sp>
      <p:sp>
        <p:nvSpPr>
          <p:cNvPr id="13" name="Rectangle 12">
            <a:extLst>
              <a:ext uri="{FF2B5EF4-FFF2-40B4-BE49-F238E27FC236}">
                <a16:creationId xmlns:a16="http://schemas.microsoft.com/office/drawing/2014/main" id="{3983CD09-5D92-BA59-2A41-FE23F6D07F63}"/>
              </a:ext>
            </a:extLst>
          </p:cNvPr>
          <p:cNvSpPr/>
          <p:nvPr/>
        </p:nvSpPr>
        <p:spPr>
          <a:xfrm>
            <a:off x="3353296" y="5031979"/>
            <a:ext cx="5353346" cy="549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F75A5980-948F-B377-F581-FE5CE8DC704A}"/>
              </a:ext>
            </a:extLst>
          </p:cNvPr>
          <p:cNvGrpSpPr/>
          <p:nvPr/>
        </p:nvGrpSpPr>
        <p:grpSpPr>
          <a:xfrm>
            <a:off x="3283714" y="5046966"/>
            <a:ext cx="5261893" cy="622942"/>
            <a:chOff x="3283713" y="4189716"/>
            <a:chExt cx="5261893" cy="622942"/>
          </a:xfrm>
        </p:grpSpPr>
        <p:sp>
          <p:nvSpPr>
            <p:cNvPr id="15" name="TextBox 14">
              <a:extLst>
                <a:ext uri="{FF2B5EF4-FFF2-40B4-BE49-F238E27FC236}">
                  <a16:creationId xmlns:a16="http://schemas.microsoft.com/office/drawing/2014/main" id="{2499D6C5-FD9A-9BE6-4245-CD905305A8FA}"/>
                </a:ext>
              </a:extLst>
            </p:cNvPr>
            <p:cNvSpPr txBox="1"/>
            <p:nvPr/>
          </p:nvSpPr>
          <p:spPr>
            <a:xfrm>
              <a:off x="3283713" y="4189716"/>
              <a:ext cx="97220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cs typeface="Arial"/>
                </a:rPr>
                <a:t>2019</a:t>
              </a:r>
              <a:endParaRPr lang="en-US"/>
            </a:p>
          </p:txBody>
        </p:sp>
        <p:sp>
          <p:nvSpPr>
            <p:cNvPr id="16" name="TextBox 15">
              <a:extLst>
                <a:ext uri="{FF2B5EF4-FFF2-40B4-BE49-F238E27FC236}">
                  <a16:creationId xmlns:a16="http://schemas.microsoft.com/office/drawing/2014/main" id="{7BAF8E25-D5A0-2806-E2DA-234514AD59BE}"/>
                </a:ext>
              </a:extLst>
            </p:cNvPr>
            <p:cNvSpPr txBox="1"/>
            <p:nvPr/>
          </p:nvSpPr>
          <p:spPr>
            <a:xfrm>
              <a:off x="4591861" y="4212554"/>
              <a:ext cx="97220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cs typeface="Arial"/>
                </a:rPr>
                <a:t>2020</a:t>
              </a:r>
              <a:endParaRPr lang="en-US"/>
            </a:p>
          </p:txBody>
        </p:sp>
        <p:sp>
          <p:nvSpPr>
            <p:cNvPr id="17" name="TextBox 16">
              <a:extLst>
                <a:ext uri="{FF2B5EF4-FFF2-40B4-BE49-F238E27FC236}">
                  <a16:creationId xmlns:a16="http://schemas.microsoft.com/office/drawing/2014/main" id="{631B2C79-639B-0370-581D-400BB92CAB98}"/>
                </a:ext>
              </a:extLst>
            </p:cNvPr>
            <p:cNvSpPr txBox="1"/>
            <p:nvPr/>
          </p:nvSpPr>
          <p:spPr>
            <a:xfrm>
              <a:off x="6210546" y="4212554"/>
              <a:ext cx="97220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cs typeface="Arial"/>
                </a:rPr>
                <a:t>2021</a:t>
              </a:r>
              <a:endParaRPr lang="en-US"/>
            </a:p>
          </p:txBody>
        </p:sp>
        <p:sp>
          <p:nvSpPr>
            <p:cNvPr id="18" name="TextBox 17">
              <a:extLst>
                <a:ext uri="{FF2B5EF4-FFF2-40B4-BE49-F238E27FC236}">
                  <a16:creationId xmlns:a16="http://schemas.microsoft.com/office/drawing/2014/main" id="{CDB7A99F-4E61-9026-9657-33FB1FDB3969}"/>
                </a:ext>
              </a:extLst>
            </p:cNvPr>
            <p:cNvSpPr txBox="1"/>
            <p:nvPr/>
          </p:nvSpPr>
          <p:spPr>
            <a:xfrm>
              <a:off x="7573400" y="4190229"/>
              <a:ext cx="97220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cs typeface="Arial"/>
                </a:rPr>
                <a:t>2022</a:t>
              </a:r>
              <a:endParaRPr lang="en-US"/>
            </a:p>
          </p:txBody>
        </p:sp>
        <p:sp>
          <p:nvSpPr>
            <p:cNvPr id="19" name="TextBox 18">
              <a:extLst>
                <a:ext uri="{FF2B5EF4-FFF2-40B4-BE49-F238E27FC236}">
                  <a16:creationId xmlns:a16="http://schemas.microsoft.com/office/drawing/2014/main" id="{967C4FCE-01DC-B0FA-2090-E04388AFBADD}"/>
                </a:ext>
              </a:extLst>
            </p:cNvPr>
            <p:cNvSpPr txBox="1"/>
            <p:nvPr/>
          </p:nvSpPr>
          <p:spPr>
            <a:xfrm>
              <a:off x="5420388" y="4443326"/>
              <a:ext cx="97220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cs typeface="Arial"/>
                </a:rPr>
                <a:t>Year</a:t>
              </a:r>
              <a:endParaRPr lang="en-US"/>
            </a:p>
          </p:txBody>
        </p:sp>
      </p:grpSp>
      <p:cxnSp>
        <p:nvCxnSpPr>
          <p:cNvPr id="22" name="Straight Arrow Connector 21">
            <a:extLst>
              <a:ext uri="{FF2B5EF4-FFF2-40B4-BE49-F238E27FC236}">
                <a16:creationId xmlns:a16="http://schemas.microsoft.com/office/drawing/2014/main" id="{6540319A-F2E0-79DC-7E10-D2AF4B635148}"/>
              </a:ext>
            </a:extLst>
          </p:cNvPr>
          <p:cNvCxnSpPr/>
          <p:nvPr/>
        </p:nvCxnSpPr>
        <p:spPr>
          <a:xfrm flipH="1">
            <a:off x="4425951" y="1824774"/>
            <a:ext cx="12600" cy="3486842"/>
          </a:xfrm>
          <a:prstGeom prst="straightConnector1">
            <a:avLst/>
          </a:prstGeom>
          <a:ln>
            <a:solidFill>
              <a:schemeClr val="tx1"/>
            </a:solidFill>
            <a:prstDash val="dash"/>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68A601BC-F4B5-F9F5-093B-369A78B65CD2}"/>
              </a:ext>
            </a:extLst>
          </p:cNvPr>
          <p:cNvCxnSpPr>
            <a:cxnSpLocks/>
          </p:cNvCxnSpPr>
          <p:nvPr/>
        </p:nvCxnSpPr>
        <p:spPr>
          <a:xfrm flipH="1">
            <a:off x="5949951" y="1824773"/>
            <a:ext cx="12600" cy="3486842"/>
          </a:xfrm>
          <a:prstGeom prst="straightConnector1">
            <a:avLst/>
          </a:prstGeom>
          <a:ln>
            <a:solidFill>
              <a:schemeClr val="tx1"/>
            </a:solidFill>
            <a:prstDash val="dash"/>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1C98F7D0-B8A9-A5BD-D426-4623E641F69E}"/>
              </a:ext>
            </a:extLst>
          </p:cNvPr>
          <p:cNvCxnSpPr>
            <a:cxnSpLocks/>
          </p:cNvCxnSpPr>
          <p:nvPr/>
        </p:nvCxnSpPr>
        <p:spPr>
          <a:xfrm flipH="1">
            <a:off x="7480301" y="1812073"/>
            <a:ext cx="12600" cy="3486842"/>
          </a:xfrm>
          <a:prstGeom prst="straightConnector1">
            <a:avLst/>
          </a:prstGeom>
          <a:ln>
            <a:solidFill>
              <a:schemeClr val="tx1"/>
            </a:solidFill>
            <a:prstDash val="dash"/>
          </a:ln>
        </p:spPr>
        <p:style>
          <a:lnRef idx="3">
            <a:schemeClr val="accent1"/>
          </a:lnRef>
          <a:fillRef idx="0">
            <a:schemeClr val="accent1"/>
          </a:fillRef>
          <a:effectRef idx="2">
            <a:schemeClr val="accent1"/>
          </a:effectRef>
          <a:fontRef idx="minor">
            <a:schemeClr val="tx1"/>
          </a:fontRef>
        </p:style>
      </p:cxnSp>
      <p:sp>
        <p:nvSpPr>
          <p:cNvPr id="26" name="Rectangle: Rounded Corners 25">
            <a:extLst>
              <a:ext uri="{FF2B5EF4-FFF2-40B4-BE49-F238E27FC236}">
                <a16:creationId xmlns:a16="http://schemas.microsoft.com/office/drawing/2014/main" id="{8C3BDA9E-C66B-A143-BA4C-EA13E9788E50}"/>
              </a:ext>
            </a:extLst>
          </p:cNvPr>
          <p:cNvSpPr/>
          <p:nvPr/>
        </p:nvSpPr>
        <p:spPr>
          <a:xfrm>
            <a:off x="2853390" y="1953183"/>
            <a:ext cx="4785285" cy="115048"/>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09EE688C-DBE2-DB83-5037-EFAD98441657}"/>
              </a:ext>
            </a:extLst>
          </p:cNvPr>
          <p:cNvSpPr/>
          <p:nvPr/>
        </p:nvSpPr>
        <p:spPr>
          <a:xfrm>
            <a:off x="2948640" y="2372283"/>
            <a:ext cx="5420285" cy="254748"/>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8F9C92BA-6EF3-1B05-33AB-D58347EA92DA}"/>
              </a:ext>
            </a:extLst>
          </p:cNvPr>
          <p:cNvSpPr/>
          <p:nvPr/>
        </p:nvSpPr>
        <p:spPr>
          <a:xfrm>
            <a:off x="2789890" y="3464483"/>
            <a:ext cx="5756835" cy="102348"/>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35FE3F4D-F60A-3943-BAC6-E3E61D8CC16A}"/>
              </a:ext>
            </a:extLst>
          </p:cNvPr>
          <p:cNvSpPr/>
          <p:nvPr/>
        </p:nvSpPr>
        <p:spPr>
          <a:xfrm>
            <a:off x="2853390" y="4842433"/>
            <a:ext cx="5712385" cy="146798"/>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686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6" grpId="0" animBg="1"/>
      <p:bldP spid="28" grpId="0" animBg="1"/>
      <p:bldP spid="30" grpId="0" animBg="1"/>
      <p:bldP spid="3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0D8BE0-5F51-84BD-B577-B500383A4317}"/>
              </a:ext>
            </a:extLst>
          </p:cNvPr>
          <p:cNvSpPr txBox="1"/>
          <p:nvPr/>
        </p:nvSpPr>
        <p:spPr>
          <a:xfrm>
            <a:off x="438150" y="1296865"/>
            <a:ext cx="603005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cs typeface="Arial"/>
              </a:rPr>
              <a:t>Time based user's input for Q&amp;A</a:t>
            </a:r>
            <a:endParaRPr lang="en-US">
              <a:latin typeface="Calibri"/>
              <a:cs typeface="Calibri"/>
            </a:endParaRPr>
          </a:p>
        </p:txBody>
      </p:sp>
      <p:pic>
        <p:nvPicPr>
          <p:cNvPr id="4" name="Picture 2" descr="Chart&#10;&#10;Description automatically generated">
            <a:extLst>
              <a:ext uri="{FF2B5EF4-FFF2-40B4-BE49-F238E27FC236}">
                <a16:creationId xmlns:a16="http://schemas.microsoft.com/office/drawing/2014/main" id="{B8898980-B672-525E-937E-7C6693A601C6}"/>
              </a:ext>
            </a:extLst>
          </p:cNvPr>
          <p:cNvPicPr>
            <a:picLocks noChangeAspect="1"/>
          </p:cNvPicPr>
          <p:nvPr/>
        </p:nvPicPr>
        <p:blipFill rotWithShape="1">
          <a:blip r:embed="rId2"/>
          <a:srcRect l="16036" t="95358" b="-290"/>
          <a:stretch/>
        </p:blipFill>
        <p:spPr>
          <a:xfrm>
            <a:off x="3327903" y="4934495"/>
            <a:ext cx="5394577" cy="728345"/>
          </a:xfrm>
          <a:prstGeom prst="rect">
            <a:avLst/>
          </a:prstGeom>
        </p:spPr>
      </p:pic>
      <p:sp>
        <p:nvSpPr>
          <p:cNvPr id="10" name="Text Placeholder 5">
            <a:extLst>
              <a:ext uri="{FF2B5EF4-FFF2-40B4-BE49-F238E27FC236}">
                <a16:creationId xmlns:a16="http://schemas.microsoft.com/office/drawing/2014/main" id="{C28CFF31-1115-AB7D-52CD-104A9E2C2946}"/>
              </a:ext>
            </a:extLst>
          </p:cNvPr>
          <p:cNvSpPr txBox="1">
            <a:spLocks/>
          </p:cNvSpPr>
          <p:nvPr/>
        </p:nvSpPr>
        <p:spPr>
          <a:xfrm>
            <a:off x="439341" y="2284249"/>
            <a:ext cx="1787128" cy="2928541"/>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600" b="1">
                <a:solidFill>
                  <a:schemeClr val="accent1"/>
                </a:solidFill>
                <a:latin typeface="Calibri"/>
                <a:cs typeface="Calibri"/>
              </a:rPr>
              <a:t>"access, password"</a:t>
            </a:r>
            <a:r>
              <a:rPr lang="en-US" sz="1600">
                <a:latin typeface="Calibri"/>
                <a:cs typeface="Calibri"/>
              </a:rPr>
              <a:t> are important frequent words for Q&amp;A and LUIS is less confident in responding for those questions</a:t>
            </a:r>
            <a:endParaRPr lang="en-US" sz="1600">
              <a:solidFill>
                <a:srgbClr val="000000"/>
              </a:solidFill>
              <a:latin typeface="Calibri"/>
              <a:cs typeface="Calibri"/>
            </a:endParaRPr>
          </a:p>
        </p:txBody>
      </p:sp>
      <p:pic>
        <p:nvPicPr>
          <p:cNvPr id="8" name="Picture 7" descr="Chart, scatter chart&#10;&#10;Description automatically generated">
            <a:extLst>
              <a:ext uri="{FF2B5EF4-FFF2-40B4-BE49-F238E27FC236}">
                <a16:creationId xmlns:a16="http://schemas.microsoft.com/office/drawing/2014/main" id="{3ADE78A5-6563-CE27-DA81-5A0D736C76D7}"/>
              </a:ext>
            </a:extLst>
          </p:cNvPr>
          <p:cNvPicPr>
            <a:picLocks noChangeAspect="1"/>
          </p:cNvPicPr>
          <p:nvPr/>
        </p:nvPicPr>
        <p:blipFill rotWithShape="1">
          <a:blip r:embed="rId3"/>
          <a:srcRect l="190" t="56192" r="285" b="26825"/>
          <a:stretch/>
        </p:blipFill>
        <p:spPr>
          <a:xfrm>
            <a:off x="2459333" y="2388316"/>
            <a:ext cx="6197835" cy="2496981"/>
          </a:xfrm>
          <a:prstGeom prst="rect">
            <a:avLst/>
          </a:prstGeom>
        </p:spPr>
      </p:pic>
      <p:pic>
        <p:nvPicPr>
          <p:cNvPr id="2" name="Picture 5" descr="Graphical user interface, text, application, table&#10;&#10;Description automatically generated">
            <a:extLst>
              <a:ext uri="{FF2B5EF4-FFF2-40B4-BE49-F238E27FC236}">
                <a16:creationId xmlns:a16="http://schemas.microsoft.com/office/drawing/2014/main" id="{07B1BB56-1288-A7C7-EF91-FDA1EE91FB80}"/>
              </a:ext>
            </a:extLst>
          </p:cNvPr>
          <p:cNvPicPr>
            <a:picLocks noChangeAspect="1"/>
          </p:cNvPicPr>
          <p:nvPr/>
        </p:nvPicPr>
        <p:blipFill rotWithShape="1">
          <a:blip r:embed="rId4"/>
          <a:srcRect r="6886"/>
          <a:stretch/>
        </p:blipFill>
        <p:spPr>
          <a:xfrm>
            <a:off x="7181085" y="2573941"/>
            <a:ext cx="1495317" cy="873235"/>
          </a:xfrm>
          <a:prstGeom prst="rect">
            <a:avLst/>
          </a:prstGeom>
        </p:spPr>
      </p:pic>
      <p:sp>
        <p:nvSpPr>
          <p:cNvPr id="6" name="TextBox 5">
            <a:extLst>
              <a:ext uri="{FF2B5EF4-FFF2-40B4-BE49-F238E27FC236}">
                <a16:creationId xmlns:a16="http://schemas.microsoft.com/office/drawing/2014/main" id="{277929D6-B21E-55E9-96C8-2700E6F1A421}"/>
              </a:ext>
            </a:extLst>
          </p:cNvPr>
          <p:cNvSpPr txBox="1"/>
          <p:nvPr/>
        </p:nvSpPr>
        <p:spPr>
          <a:xfrm rot="-5400000">
            <a:off x="932794" y="3254924"/>
            <a:ext cx="29100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Frequent words from user input</a:t>
            </a:r>
            <a:endParaRPr lang="en-US" sz="1400"/>
          </a:p>
        </p:txBody>
      </p:sp>
      <p:sp>
        <p:nvSpPr>
          <p:cNvPr id="9" name="Rectangle 8">
            <a:extLst>
              <a:ext uri="{FF2B5EF4-FFF2-40B4-BE49-F238E27FC236}">
                <a16:creationId xmlns:a16="http://schemas.microsoft.com/office/drawing/2014/main" id="{E2E96548-6B6D-AB17-D1F9-E7371DDC08A7}"/>
              </a:ext>
            </a:extLst>
          </p:cNvPr>
          <p:cNvSpPr/>
          <p:nvPr/>
        </p:nvSpPr>
        <p:spPr>
          <a:xfrm>
            <a:off x="3200896" y="5063729"/>
            <a:ext cx="5353346" cy="549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9190BF4-6CDE-FFB9-84B3-B98B3662EDB6}"/>
              </a:ext>
            </a:extLst>
          </p:cNvPr>
          <p:cNvGrpSpPr/>
          <p:nvPr/>
        </p:nvGrpSpPr>
        <p:grpSpPr>
          <a:xfrm>
            <a:off x="3283714" y="5046966"/>
            <a:ext cx="5261893" cy="622942"/>
            <a:chOff x="3283713" y="4189716"/>
            <a:chExt cx="5261893" cy="622942"/>
          </a:xfrm>
        </p:grpSpPr>
        <p:sp>
          <p:nvSpPr>
            <p:cNvPr id="12" name="TextBox 11">
              <a:extLst>
                <a:ext uri="{FF2B5EF4-FFF2-40B4-BE49-F238E27FC236}">
                  <a16:creationId xmlns:a16="http://schemas.microsoft.com/office/drawing/2014/main" id="{32F47BEB-DF54-9E8B-AD9A-B70753E6011D}"/>
                </a:ext>
              </a:extLst>
            </p:cNvPr>
            <p:cNvSpPr txBox="1"/>
            <p:nvPr/>
          </p:nvSpPr>
          <p:spPr>
            <a:xfrm>
              <a:off x="3283713" y="4189716"/>
              <a:ext cx="97220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cs typeface="Arial"/>
                </a:rPr>
                <a:t>2019</a:t>
              </a:r>
              <a:endParaRPr lang="en-US"/>
            </a:p>
          </p:txBody>
        </p:sp>
        <p:sp>
          <p:nvSpPr>
            <p:cNvPr id="13" name="TextBox 12">
              <a:extLst>
                <a:ext uri="{FF2B5EF4-FFF2-40B4-BE49-F238E27FC236}">
                  <a16:creationId xmlns:a16="http://schemas.microsoft.com/office/drawing/2014/main" id="{BC89E3D8-0A22-6168-D38E-5B99B0302001}"/>
                </a:ext>
              </a:extLst>
            </p:cNvPr>
            <p:cNvSpPr txBox="1"/>
            <p:nvPr/>
          </p:nvSpPr>
          <p:spPr>
            <a:xfrm>
              <a:off x="4591861" y="4212554"/>
              <a:ext cx="97220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cs typeface="Arial"/>
                </a:rPr>
                <a:t>2020</a:t>
              </a:r>
              <a:endParaRPr lang="en-US"/>
            </a:p>
          </p:txBody>
        </p:sp>
        <p:sp>
          <p:nvSpPr>
            <p:cNvPr id="14" name="TextBox 13">
              <a:extLst>
                <a:ext uri="{FF2B5EF4-FFF2-40B4-BE49-F238E27FC236}">
                  <a16:creationId xmlns:a16="http://schemas.microsoft.com/office/drawing/2014/main" id="{4F70F0FF-67E9-24D2-F7EC-72EE5C29C71E}"/>
                </a:ext>
              </a:extLst>
            </p:cNvPr>
            <p:cNvSpPr txBox="1"/>
            <p:nvPr/>
          </p:nvSpPr>
          <p:spPr>
            <a:xfrm>
              <a:off x="6210546" y="4212554"/>
              <a:ext cx="97220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cs typeface="Arial"/>
                </a:rPr>
                <a:t>2021</a:t>
              </a:r>
              <a:endParaRPr lang="en-US"/>
            </a:p>
          </p:txBody>
        </p:sp>
        <p:sp>
          <p:nvSpPr>
            <p:cNvPr id="15" name="TextBox 14">
              <a:extLst>
                <a:ext uri="{FF2B5EF4-FFF2-40B4-BE49-F238E27FC236}">
                  <a16:creationId xmlns:a16="http://schemas.microsoft.com/office/drawing/2014/main" id="{4654EA52-6DA1-E72E-04EF-B28C48208ED7}"/>
                </a:ext>
              </a:extLst>
            </p:cNvPr>
            <p:cNvSpPr txBox="1"/>
            <p:nvPr/>
          </p:nvSpPr>
          <p:spPr>
            <a:xfrm>
              <a:off x="7573400" y="4190229"/>
              <a:ext cx="97220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cs typeface="Arial"/>
                </a:rPr>
                <a:t>2022</a:t>
              </a:r>
              <a:endParaRPr lang="en-US"/>
            </a:p>
          </p:txBody>
        </p:sp>
        <p:sp>
          <p:nvSpPr>
            <p:cNvPr id="16" name="TextBox 15">
              <a:extLst>
                <a:ext uri="{FF2B5EF4-FFF2-40B4-BE49-F238E27FC236}">
                  <a16:creationId xmlns:a16="http://schemas.microsoft.com/office/drawing/2014/main" id="{0DC5925E-0E8C-141A-DDF3-3C449135FD66}"/>
                </a:ext>
              </a:extLst>
            </p:cNvPr>
            <p:cNvSpPr txBox="1"/>
            <p:nvPr/>
          </p:nvSpPr>
          <p:spPr>
            <a:xfrm>
              <a:off x="5420388" y="4443326"/>
              <a:ext cx="972206"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a:cs typeface="Arial"/>
                </a:rPr>
                <a:t>Year</a:t>
              </a:r>
              <a:endParaRPr lang="en-US"/>
            </a:p>
          </p:txBody>
        </p:sp>
      </p:grpSp>
      <p:sp>
        <p:nvSpPr>
          <p:cNvPr id="19" name="Rectangle: Rounded Corners 18">
            <a:extLst>
              <a:ext uri="{FF2B5EF4-FFF2-40B4-BE49-F238E27FC236}">
                <a16:creationId xmlns:a16="http://schemas.microsoft.com/office/drawing/2014/main" id="{05F4139A-C838-649E-EF40-4C5541F52A5E}"/>
              </a:ext>
            </a:extLst>
          </p:cNvPr>
          <p:cNvSpPr/>
          <p:nvPr/>
        </p:nvSpPr>
        <p:spPr>
          <a:xfrm>
            <a:off x="2821640" y="2359583"/>
            <a:ext cx="5655235" cy="115048"/>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C8B02118-358D-E06C-B144-49E08714BC63}"/>
              </a:ext>
            </a:extLst>
          </p:cNvPr>
          <p:cNvSpPr/>
          <p:nvPr/>
        </p:nvSpPr>
        <p:spPr>
          <a:xfrm>
            <a:off x="2700990" y="3750233"/>
            <a:ext cx="5629835" cy="121398"/>
          </a:xfrm>
          <a:prstGeom prst="roundRect">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454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8B122B-C419-C7EE-5AA6-DB39E63B7D08}"/>
              </a:ext>
            </a:extLst>
          </p:cNvPr>
          <p:cNvSpPr txBox="1"/>
          <p:nvPr/>
        </p:nvSpPr>
        <p:spPr>
          <a:xfrm>
            <a:off x="386288" y="1221982"/>
            <a:ext cx="3041625"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mn-lt"/>
                <a:cs typeface="+mn-lt"/>
              </a:rPr>
              <a:t>User Usage</a:t>
            </a:r>
            <a:endParaRPr lang="en-US">
              <a:latin typeface="Calibri"/>
              <a:cs typeface="Arial"/>
            </a:endParaRPr>
          </a:p>
        </p:txBody>
      </p:sp>
      <p:sp>
        <p:nvSpPr>
          <p:cNvPr id="8" name="TextBox 7">
            <a:extLst>
              <a:ext uri="{FF2B5EF4-FFF2-40B4-BE49-F238E27FC236}">
                <a16:creationId xmlns:a16="http://schemas.microsoft.com/office/drawing/2014/main" id="{61D84F8E-9C1D-CE02-6F8F-DC7C7A9CF572}"/>
              </a:ext>
            </a:extLst>
          </p:cNvPr>
          <p:cNvSpPr txBox="1"/>
          <p:nvPr/>
        </p:nvSpPr>
        <p:spPr>
          <a:xfrm>
            <a:off x="3316206" y="2978414"/>
            <a:ext cx="86292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Calibri"/>
              </a:rPr>
              <a:t>User Frequency</a:t>
            </a:r>
            <a:endParaRPr lang="en-US"/>
          </a:p>
        </p:txBody>
      </p:sp>
      <p:sp>
        <p:nvSpPr>
          <p:cNvPr id="10" name="TextBox 9">
            <a:extLst>
              <a:ext uri="{FF2B5EF4-FFF2-40B4-BE49-F238E27FC236}">
                <a16:creationId xmlns:a16="http://schemas.microsoft.com/office/drawing/2014/main" id="{65C01537-712B-62D4-6EC0-09E92B8C503F}"/>
              </a:ext>
            </a:extLst>
          </p:cNvPr>
          <p:cNvSpPr txBox="1"/>
          <p:nvPr/>
        </p:nvSpPr>
        <p:spPr>
          <a:xfrm>
            <a:off x="4333673" y="4735593"/>
            <a:ext cx="4147435"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a:rPr>
              <a:t>Number of Times a User used Jarvis</a:t>
            </a:r>
            <a:endParaRPr lang="en-US"/>
          </a:p>
        </p:txBody>
      </p:sp>
      <p:grpSp>
        <p:nvGrpSpPr>
          <p:cNvPr id="24" name="Group 23">
            <a:extLst>
              <a:ext uri="{FF2B5EF4-FFF2-40B4-BE49-F238E27FC236}">
                <a16:creationId xmlns:a16="http://schemas.microsoft.com/office/drawing/2014/main" id="{254B104C-210D-D23A-FBA6-157FAB3D90C6}"/>
              </a:ext>
            </a:extLst>
          </p:cNvPr>
          <p:cNvGrpSpPr/>
          <p:nvPr/>
        </p:nvGrpSpPr>
        <p:grpSpPr>
          <a:xfrm>
            <a:off x="4161684" y="1467403"/>
            <a:ext cx="4406903" cy="3293116"/>
            <a:chOff x="3867150" y="565620"/>
            <a:chExt cx="4406903" cy="3293116"/>
          </a:xfrm>
        </p:grpSpPr>
        <p:sp>
          <p:nvSpPr>
            <p:cNvPr id="13" name="Rectangle 12">
              <a:extLst>
                <a:ext uri="{FF2B5EF4-FFF2-40B4-BE49-F238E27FC236}">
                  <a16:creationId xmlns:a16="http://schemas.microsoft.com/office/drawing/2014/main" id="{5DA26D59-0CCA-73A7-0577-A8B8BAB25872}"/>
                </a:ext>
              </a:extLst>
            </p:cNvPr>
            <p:cNvSpPr/>
            <p:nvPr/>
          </p:nvSpPr>
          <p:spPr>
            <a:xfrm>
              <a:off x="3869871" y="585601"/>
              <a:ext cx="4401291" cy="3273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Chart&#10;&#10;Description automatically generated">
              <a:extLst>
                <a:ext uri="{FF2B5EF4-FFF2-40B4-BE49-F238E27FC236}">
                  <a16:creationId xmlns:a16="http://schemas.microsoft.com/office/drawing/2014/main" id="{6A9158AF-5DA2-6E71-EB3C-05691FE7AC81}"/>
                </a:ext>
              </a:extLst>
            </p:cNvPr>
            <p:cNvPicPr>
              <a:picLocks noChangeAspect="1"/>
            </p:cNvPicPr>
            <p:nvPr/>
          </p:nvPicPr>
          <p:blipFill rotWithShape="1">
            <a:blip r:embed="rId2"/>
            <a:srcRect l="1839" t="6038" b="2642"/>
            <a:stretch/>
          </p:blipFill>
          <p:spPr>
            <a:xfrm>
              <a:off x="3867150" y="777875"/>
              <a:ext cx="4406903" cy="3073402"/>
            </a:xfrm>
            <a:prstGeom prst="rect">
              <a:avLst/>
            </a:prstGeom>
          </p:spPr>
        </p:pic>
        <p:sp>
          <p:nvSpPr>
            <p:cNvPr id="11" name="TextBox 10">
              <a:extLst>
                <a:ext uri="{FF2B5EF4-FFF2-40B4-BE49-F238E27FC236}">
                  <a16:creationId xmlns:a16="http://schemas.microsoft.com/office/drawing/2014/main" id="{7E99C449-DF44-097B-B948-0481092560D0}"/>
                </a:ext>
              </a:extLst>
            </p:cNvPr>
            <p:cNvSpPr txBox="1"/>
            <p:nvPr/>
          </p:nvSpPr>
          <p:spPr>
            <a:xfrm>
              <a:off x="4029366" y="565620"/>
              <a:ext cx="4220273"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a:rPr>
                <a:t>Full Data</a:t>
              </a:r>
              <a:endParaRPr lang="en-US"/>
            </a:p>
          </p:txBody>
        </p:sp>
      </p:grpSp>
      <p:grpSp>
        <p:nvGrpSpPr>
          <p:cNvPr id="14" name="Group 13">
            <a:extLst>
              <a:ext uri="{FF2B5EF4-FFF2-40B4-BE49-F238E27FC236}">
                <a16:creationId xmlns:a16="http://schemas.microsoft.com/office/drawing/2014/main" id="{432F69F9-D4E7-2F47-49C2-80D4D4F1D528}"/>
              </a:ext>
            </a:extLst>
          </p:cNvPr>
          <p:cNvGrpSpPr/>
          <p:nvPr/>
        </p:nvGrpSpPr>
        <p:grpSpPr>
          <a:xfrm>
            <a:off x="4135706" y="1485958"/>
            <a:ext cx="4410257" cy="3315383"/>
            <a:chOff x="3840183" y="788282"/>
            <a:chExt cx="4410257" cy="3315383"/>
          </a:xfrm>
        </p:grpSpPr>
        <p:sp>
          <p:nvSpPr>
            <p:cNvPr id="15" name="Rectangle 14">
              <a:extLst>
                <a:ext uri="{FF2B5EF4-FFF2-40B4-BE49-F238E27FC236}">
                  <a16:creationId xmlns:a16="http://schemas.microsoft.com/office/drawing/2014/main" id="{592445ED-93E2-F744-9F91-8DE8224408C6}"/>
                </a:ext>
              </a:extLst>
            </p:cNvPr>
            <p:cNvSpPr/>
            <p:nvPr/>
          </p:nvSpPr>
          <p:spPr>
            <a:xfrm>
              <a:off x="3840183" y="830530"/>
              <a:ext cx="4401291" cy="3273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nvGrpSpPr>
            <p:cNvPr id="16" name="Group 15">
              <a:extLst>
                <a:ext uri="{FF2B5EF4-FFF2-40B4-BE49-F238E27FC236}">
                  <a16:creationId xmlns:a16="http://schemas.microsoft.com/office/drawing/2014/main" id="{B7E21F8A-E43F-33A4-F6B7-B8A6730D2BF3}"/>
                </a:ext>
              </a:extLst>
            </p:cNvPr>
            <p:cNvGrpSpPr/>
            <p:nvPr/>
          </p:nvGrpSpPr>
          <p:grpSpPr>
            <a:xfrm>
              <a:off x="3842720" y="788282"/>
              <a:ext cx="4407720" cy="3267583"/>
              <a:chOff x="3842720" y="788282"/>
              <a:chExt cx="4407720" cy="3267583"/>
            </a:xfrm>
          </p:grpSpPr>
          <p:pic>
            <p:nvPicPr>
              <p:cNvPr id="17" name="Picture 16" descr="Chart&#10;&#10;Description automatically generated">
                <a:extLst>
                  <a:ext uri="{FF2B5EF4-FFF2-40B4-BE49-F238E27FC236}">
                    <a16:creationId xmlns:a16="http://schemas.microsoft.com/office/drawing/2014/main" id="{006F3550-7A78-62B7-7ECA-7F1A72A158F2}"/>
                  </a:ext>
                </a:extLst>
              </p:cNvPr>
              <p:cNvPicPr>
                <a:picLocks noChangeAspect="1"/>
              </p:cNvPicPr>
              <p:nvPr/>
            </p:nvPicPr>
            <p:blipFill rotWithShape="1">
              <a:blip r:embed="rId3"/>
              <a:srcRect l="1820" t="6402" b="2870"/>
              <a:stretch/>
            </p:blipFill>
            <p:spPr>
              <a:xfrm>
                <a:off x="3842720" y="1002393"/>
                <a:ext cx="4407720" cy="3053472"/>
              </a:xfrm>
              <a:prstGeom prst="rect">
                <a:avLst/>
              </a:prstGeom>
            </p:spPr>
          </p:pic>
          <p:sp>
            <p:nvSpPr>
              <p:cNvPr id="18" name="TextBox 5">
                <a:extLst>
                  <a:ext uri="{FF2B5EF4-FFF2-40B4-BE49-F238E27FC236}">
                    <a16:creationId xmlns:a16="http://schemas.microsoft.com/office/drawing/2014/main" id="{2FACC234-C792-8541-AC37-C8D96E5785F0}"/>
                  </a:ext>
                </a:extLst>
              </p:cNvPr>
              <p:cNvSpPr txBox="1"/>
              <p:nvPr/>
            </p:nvSpPr>
            <p:spPr>
              <a:xfrm>
                <a:off x="3969990" y="788282"/>
                <a:ext cx="4220273" cy="276999"/>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a:latin typeface="Calibri"/>
                    <a:cs typeface="Arial"/>
                  </a:rPr>
                  <a:t>Users with &gt; 25 Transactions</a:t>
                </a:r>
                <a:endParaRPr lang="en-US" sz="1200">
                  <a:latin typeface="Calibri"/>
                  <a:cs typeface="Calibri"/>
                </a:endParaRPr>
              </a:p>
            </p:txBody>
          </p:sp>
        </p:grpSp>
      </p:grpSp>
      <p:sp>
        <p:nvSpPr>
          <p:cNvPr id="26" name="TextBox 25">
            <a:extLst>
              <a:ext uri="{FF2B5EF4-FFF2-40B4-BE49-F238E27FC236}">
                <a16:creationId xmlns:a16="http://schemas.microsoft.com/office/drawing/2014/main" id="{48BF53D2-30DB-9260-114E-FC49EC2E3732}"/>
              </a:ext>
            </a:extLst>
          </p:cNvPr>
          <p:cNvSpPr txBox="1"/>
          <p:nvPr/>
        </p:nvSpPr>
        <p:spPr>
          <a:xfrm>
            <a:off x="454546" y="2603234"/>
            <a:ext cx="2606085" cy="584775"/>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a:latin typeface="Calibri"/>
                <a:cs typeface="Arial"/>
              </a:rPr>
              <a:t>Some users interacted with Jarvis a lot.</a:t>
            </a:r>
          </a:p>
        </p:txBody>
      </p:sp>
      <p:grpSp>
        <p:nvGrpSpPr>
          <p:cNvPr id="32" name="Group 31">
            <a:extLst>
              <a:ext uri="{FF2B5EF4-FFF2-40B4-BE49-F238E27FC236}">
                <a16:creationId xmlns:a16="http://schemas.microsoft.com/office/drawing/2014/main" id="{7DB551C3-4AD8-952B-6D0B-57C14BE49829}"/>
              </a:ext>
            </a:extLst>
          </p:cNvPr>
          <p:cNvGrpSpPr/>
          <p:nvPr/>
        </p:nvGrpSpPr>
        <p:grpSpPr>
          <a:xfrm>
            <a:off x="455522" y="1472934"/>
            <a:ext cx="8085186" cy="3319864"/>
            <a:chOff x="455522" y="615684"/>
            <a:chExt cx="8085186" cy="3319864"/>
          </a:xfrm>
        </p:grpSpPr>
        <p:sp>
          <p:nvSpPr>
            <p:cNvPr id="28" name="TextBox 27">
              <a:extLst>
                <a:ext uri="{FF2B5EF4-FFF2-40B4-BE49-F238E27FC236}">
                  <a16:creationId xmlns:a16="http://schemas.microsoft.com/office/drawing/2014/main" id="{90F56725-FE39-13E7-5910-D8951570F8B7}"/>
                </a:ext>
              </a:extLst>
            </p:cNvPr>
            <p:cNvSpPr txBox="1"/>
            <p:nvPr/>
          </p:nvSpPr>
          <p:spPr>
            <a:xfrm>
              <a:off x="455522" y="2235506"/>
              <a:ext cx="2576398" cy="584775"/>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a:latin typeface="Calibri"/>
                  <a:cs typeface="Arial"/>
                </a:rPr>
                <a:t>Most users interacted with Jarvis 25 or less.</a:t>
              </a:r>
              <a:endParaRPr lang="en-US"/>
            </a:p>
          </p:txBody>
        </p:sp>
        <p:grpSp>
          <p:nvGrpSpPr>
            <p:cNvPr id="31" name="Group 30">
              <a:extLst>
                <a:ext uri="{FF2B5EF4-FFF2-40B4-BE49-F238E27FC236}">
                  <a16:creationId xmlns:a16="http://schemas.microsoft.com/office/drawing/2014/main" id="{F93EEE82-0BCD-3A28-C981-89A50E70CC79}"/>
                </a:ext>
              </a:extLst>
            </p:cNvPr>
            <p:cNvGrpSpPr/>
            <p:nvPr/>
          </p:nvGrpSpPr>
          <p:grpSpPr>
            <a:xfrm>
              <a:off x="4138843" y="615684"/>
              <a:ext cx="4401865" cy="3319864"/>
              <a:chOff x="4138843" y="621287"/>
              <a:chExt cx="4401865" cy="3319864"/>
            </a:xfrm>
          </p:grpSpPr>
          <p:grpSp>
            <p:nvGrpSpPr>
              <p:cNvPr id="19" name="Group 18">
                <a:extLst>
                  <a:ext uri="{FF2B5EF4-FFF2-40B4-BE49-F238E27FC236}">
                    <a16:creationId xmlns:a16="http://schemas.microsoft.com/office/drawing/2014/main" id="{64AE5832-59C7-12A2-7397-CA61B473D542}"/>
                  </a:ext>
                </a:extLst>
              </p:cNvPr>
              <p:cNvGrpSpPr/>
              <p:nvPr/>
            </p:nvGrpSpPr>
            <p:grpSpPr>
              <a:xfrm>
                <a:off x="4139417" y="621287"/>
                <a:ext cx="4401291" cy="3285694"/>
                <a:chOff x="3862449" y="676951"/>
                <a:chExt cx="4401291" cy="3285694"/>
              </a:xfrm>
            </p:grpSpPr>
            <p:sp>
              <p:nvSpPr>
                <p:cNvPr id="20" name="Rectangle 19">
                  <a:extLst>
                    <a:ext uri="{FF2B5EF4-FFF2-40B4-BE49-F238E27FC236}">
                      <a16:creationId xmlns:a16="http://schemas.microsoft.com/office/drawing/2014/main" id="{91786DD0-3F5D-E85F-389B-FCC1CB889311}"/>
                    </a:ext>
                  </a:extLst>
                </p:cNvPr>
                <p:cNvSpPr/>
                <p:nvPr/>
              </p:nvSpPr>
              <p:spPr>
                <a:xfrm>
                  <a:off x="3862449" y="689510"/>
                  <a:ext cx="4401291" cy="3273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TextBox 5">
                  <a:extLst>
                    <a:ext uri="{FF2B5EF4-FFF2-40B4-BE49-F238E27FC236}">
                      <a16:creationId xmlns:a16="http://schemas.microsoft.com/office/drawing/2014/main" id="{654F48C0-6563-2C23-5544-B813BA79BF0B}"/>
                    </a:ext>
                  </a:extLst>
                </p:cNvPr>
                <p:cNvSpPr txBox="1"/>
                <p:nvPr/>
              </p:nvSpPr>
              <p:spPr>
                <a:xfrm>
                  <a:off x="4021944" y="676951"/>
                  <a:ext cx="4220273" cy="276999"/>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a:latin typeface="Calibri"/>
                      <a:cs typeface="Arial"/>
                    </a:rPr>
                    <a:t>Users with ≤ 25 Transactions</a:t>
                  </a:r>
                  <a:endParaRPr lang="en-US" sz="1200">
                    <a:latin typeface="Calibri"/>
                    <a:cs typeface="Calibri"/>
                  </a:endParaRPr>
                </a:p>
              </p:txBody>
            </p:sp>
          </p:grpSp>
          <p:pic>
            <p:nvPicPr>
              <p:cNvPr id="29" name="Picture 29" descr="Chart, histogram&#10;&#10;Description automatically generated">
                <a:extLst>
                  <a:ext uri="{FF2B5EF4-FFF2-40B4-BE49-F238E27FC236}">
                    <a16:creationId xmlns:a16="http://schemas.microsoft.com/office/drawing/2014/main" id="{2303D507-5410-0150-0860-9D0DEFCC8EF4}"/>
                  </a:ext>
                </a:extLst>
              </p:cNvPr>
              <p:cNvPicPr>
                <a:picLocks noChangeAspect="1"/>
              </p:cNvPicPr>
              <p:nvPr/>
            </p:nvPicPr>
            <p:blipFill rotWithShape="1">
              <a:blip r:embed="rId4"/>
              <a:srcRect l="1944" t="5765" r="-391" b="3104"/>
              <a:stretch/>
            </p:blipFill>
            <p:spPr>
              <a:xfrm>
                <a:off x="4138843" y="896561"/>
                <a:ext cx="4389424" cy="3044590"/>
              </a:xfrm>
              <a:prstGeom prst="rect">
                <a:avLst/>
              </a:prstGeom>
            </p:spPr>
          </p:pic>
        </p:grpSp>
      </p:grpSp>
      <p:grpSp>
        <p:nvGrpSpPr>
          <p:cNvPr id="121" name="Group 120">
            <a:extLst>
              <a:ext uri="{FF2B5EF4-FFF2-40B4-BE49-F238E27FC236}">
                <a16:creationId xmlns:a16="http://schemas.microsoft.com/office/drawing/2014/main" id="{EB608189-731B-6D02-C829-60BF002ACDD1}"/>
              </a:ext>
            </a:extLst>
          </p:cNvPr>
          <p:cNvGrpSpPr/>
          <p:nvPr/>
        </p:nvGrpSpPr>
        <p:grpSpPr>
          <a:xfrm>
            <a:off x="451791" y="1377684"/>
            <a:ext cx="8211732" cy="3612926"/>
            <a:chOff x="451791" y="520434"/>
            <a:chExt cx="8211732" cy="3612926"/>
          </a:xfrm>
        </p:grpSpPr>
        <p:grpSp>
          <p:nvGrpSpPr>
            <p:cNvPr id="118" name="Group 117">
              <a:extLst>
                <a:ext uri="{FF2B5EF4-FFF2-40B4-BE49-F238E27FC236}">
                  <a16:creationId xmlns:a16="http://schemas.microsoft.com/office/drawing/2014/main" id="{0199FDB1-0A4E-1BF7-3A82-3A599D3AF359}"/>
                </a:ext>
              </a:extLst>
            </p:cNvPr>
            <p:cNvGrpSpPr/>
            <p:nvPr/>
          </p:nvGrpSpPr>
          <p:grpSpPr>
            <a:xfrm>
              <a:off x="2966628" y="520434"/>
              <a:ext cx="5696895" cy="3612926"/>
              <a:chOff x="2966628" y="542415"/>
              <a:chExt cx="5696895" cy="3612926"/>
            </a:xfrm>
          </p:grpSpPr>
          <p:grpSp>
            <p:nvGrpSpPr>
              <p:cNvPr id="101" name="Group 100">
                <a:extLst>
                  <a:ext uri="{FF2B5EF4-FFF2-40B4-BE49-F238E27FC236}">
                    <a16:creationId xmlns:a16="http://schemas.microsoft.com/office/drawing/2014/main" id="{1468F546-237C-0DDF-505E-0D92440A0F7D}"/>
                  </a:ext>
                </a:extLst>
              </p:cNvPr>
              <p:cNvGrpSpPr/>
              <p:nvPr/>
            </p:nvGrpSpPr>
            <p:grpSpPr>
              <a:xfrm>
                <a:off x="2966628" y="544866"/>
                <a:ext cx="5696895" cy="3610475"/>
                <a:chOff x="2966628" y="544866"/>
                <a:chExt cx="5696895" cy="3610475"/>
              </a:xfrm>
            </p:grpSpPr>
            <p:grpSp>
              <p:nvGrpSpPr>
                <p:cNvPr id="103" name="Group 102">
                  <a:extLst>
                    <a:ext uri="{FF2B5EF4-FFF2-40B4-BE49-F238E27FC236}">
                      <a16:creationId xmlns:a16="http://schemas.microsoft.com/office/drawing/2014/main" id="{1A26D707-ED85-7403-385F-E41A7663C36A}"/>
                    </a:ext>
                  </a:extLst>
                </p:cNvPr>
                <p:cNvGrpSpPr/>
                <p:nvPr/>
              </p:nvGrpSpPr>
              <p:grpSpPr>
                <a:xfrm>
                  <a:off x="2966628" y="544866"/>
                  <a:ext cx="5696895" cy="3608290"/>
                  <a:chOff x="3123080" y="640978"/>
                  <a:chExt cx="5696895" cy="3608290"/>
                </a:xfrm>
              </p:grpSpPr>
              <p:grpSp>
                <p:nvGrpSpPr>
                  <p:cNvPr id="106" name="Group 105">
                    <a:extLst>
                      <a:ext uri="{FF2B5EF4-FFF2-40B4-BE49-F238E27FC236}">
                        <a16:creationId xmlns:a16="http://schemas.microsoft.com/office/drawing/2014/main" id="{1393D933-7CA7-73CD-8784-727A6825A0E5}"/>
                      </a:ext>
                    </a:extLst>
                  </p:cNvPr>
                  <p:cNvGrpSpPr/>
                  <p:nvPr/>
                </p:nvGrpSpPr>
                <p:grpSpPr>
                  <a:xfrm>
                    <a:off x="3123080" y="640978"/>
                    <a:ext cx="5696895" cy="3608290"/>
                    <a:chOff x="3123080" y="640978"/>
                    <a:chExt cx="5696895" cy="3608290"/>
                  </a:xfrm>
                </p:grpSpPr>
                <p:sp>
                  <p:nvSpPr>
                    <p:cNvPr id="116" name="Rectangle 115">
                      <a:extLst>
                        <a:ext uri="{FF2B5EF4-FFF2-40B4-BE49-F238E27FC236}">
                          <a16:creationId xmlns:a16="http://schemas.microsoft.com/office/drawing/2014/main" id="{326FBC75-A523-D6B5-391E-6D12CFE8F162}"/>
                        </a:ext>
                      </a:extLst>
                    </p:cNvPr>
                    <p:cNvSpPr/>
                    <p:nvPr/>
                  </p:nvSpPr>
                  <p:spPr>
                    <a:xfrm>
                      <a:off x="3123080" y="640978"/>
                      <a:ext cx="5696895" cy="36082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2" descr="Chart&#10;&#10;Description automatically generated">
                      <a:extLst>
                        <a:ext uri="{FF2B5EF4-FFF2-40B4-BE49-F238E27FC236}">
                          <a16:creationId xmlns:a16="http://schemas.microsoft.com/office/drawing/2014/main" id="{02A5DEAD-88DC-B6AA-7713-BA4E890401BD}"/>
                        </a:ext>
                      </a:extLst>
                    </p:cNvPr>
                    <p:cNvPicPr>
                      <a:picLocks noChangeAspect="1"/>
                    </p:cNvPicPr>
                    <p:nvPr/>
                  </p:nvPicPr>
                  <p:blipFill rotWithShape="1">
                    <a:blip r:embed="rId5"/>
                    <a:srcRect l="1854" t="3605" r="2710" b="2657"/>
                    <a:stretch/>
                  </p:blipFill>
                  <p:spPr>
                    <a:xfrm>
                      <a:off x="3981484" y="989902"/>
                      <a:ext cx="4397332" cy="3053767"/>
                    </a:xfrm>
                    <a:prstGeom prst="rect">
                      <a:avLst/>
                    </a:prstGeom>
                  </p:spPr>
                </p:pic>
              </p:grpSp>
              <p:grpSp>
                <p:nvGrpSpPr>
                  <p:cNvPr id="107" name="Group 106">
                    <a:extLst>
                      <a:ext uri="{FF2B5EF4-FFF2-40B4-BE49-F238E27FC236}">
                        <a16:creationId xmlns:a16="http://schemas.microsoft.com/office/drawing/2014/main" id="{5B1C66F9-7C99-A323-54CF-011E6A49DAAE}"/>
                      </a:ext>
                    </a:extLst>
                  </p:cNvPr>
                  <p:cNvGrpSpPr/>
                  <p:nvPr/>
                </p:nvGrpSpPr>
                <p:grpSpPr>
                  <a:xfrm>
                    <a:off x="4149017" y="795123"/>
                    <a:ext cx="4628244" cy="2927493"/>
                    <a:chOff x="4149017" y="686266"/>
                    <a:chExt cx="4628244" cy="2927493"/>
                  </a:xfrm>
                </p:grpSpPr>
                <p:sp>
                  <p:nvSpPr>
                    <p:cNvPr id="108" name="TextBox 1">
                      <a:extLst>
                        <a:ext uri="{FF2B5EF4-FFF2-40B4-BE49-F238E27FC236}">
                          <a16:creationId xmlns:a16="http://schemas.microsoft.com/office/drawing/2014/main" id="{3F9A9F01-D8EB-B4FA-21A1-51FFBCDA57B8}"/>
                        </a:ext>
                      </a:extLst>
                    </p:cNvPr>
                    <p:cNvSpPr txBox="1"/>
                    <p:nvPr/>
                  </p:nvSpPr>
                  <p:spPr>
                    <a:xfrm>
                      <a:off x="8280826" y="3361258"/>
                      <a:ext cx="493749" cy="252501"/>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Calibri"/>
                          <a:cs typeface="Arial" panose="020B0604020202020204"/>
                        </a:rPr>
                        <a:t>2022</a:t>
                      </a:r>
                      <a:endParaRPr lang="en-US"/>
                    </a:p>
                  </p:txBody>
                </p:sp>
                <p:sp>
                  <p:nvSpPr>
                    <p:cNvPr id="109" name="TextBox 1">
                      <a:extLst>
                        <a:ext uri="{FF2B5EF4-FFF2-40B4-BE49-F238E27FC236}">
                          <a16:creationId xmlns:a16="http://schemas.microsoft.com/office/drawing/2014/main" id="{1F4045D9-9C4A-320E-DAD0-C6700F591652}"/>
                        </a:ext>
                      </a:extLst>
                    </p:cNvPr>
                    <p:cNvSpPr txBox="1"/>
                    <p:nvPr/>
                  </p:nvSpPr>
                  <p:spPr>
                    <a:xfrm>
                      <a:off x="8280826" y="2618131"/>
                      <a:ext cx="493749" cy="252501"/>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Calibri"/>
                          <a:cs typeface="Arial" panose="020B0604020202020204"/>
                        </a:rPr>
                        <a:t>2021</a:t>
                      </a:r>
                      <a:endParaRPr lang="en-US"/>
                    </a:p>
                  </p:txBody>
                </p:sp>
                <p:sp>
                  <p:nvSpPr>
                    <p:cNvPr id="110" name="TextBox 1">
                      <a:extLst>
                        <a:ext uri="{FF2B5EF4-FFF2-40B4-BE49-F238E27FC236}">
                          <a16:creationId xmlns:a16="http://schemas.microsoft.com/office/drawing/2014/main" id="{9FAAC8C0-7E55-AE86-B3B1-179AC2740E01}"/>
                        </a:ext>
                      </a:extLst>
                    </p:cNvPr>
                    <p:cNvSpPr txBox="1"/>
                    <p:nvPr/>
                  </p:nvSpPr>
                  <p:spPr>
                    <a:xfrm>
                      <a:off x="8277162" y="1868064"/>
                      <a:ext cx="500099" cy="252501"/>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Calibri"/>
                          <a:cs typeface="Arial" panose="020B0604020202020204"/>
                        </a:rPr>
                        <a:t>2020</a:t>
                      </a:r>
                      <a:endParaRPr lang="en-US"/>
                    </a:p>
                  </p:txBody>
                </p:sp>
                <p:sp>
                  <p:nvSpPr>
                    <p:cNvPr id="111" name="TextBox 1">
                      <a:extLst>
                        <a:ext uri="{FF2B5EF4-FFF2-40B4-BE49-F238E27FC236}">
                          <a16:creationId xmlns:a16="http://schemas.microsoft.com/office/drawing/2014/main" id="{C9243CEA-6951-776E-B1FA-27B0B195814E}"/>
                        </a:ext>
                      </a:extLst>
                    </p:cNvPr>
                    <p:cNvSpPr txBox="1"/>
                    <p:nvPr/>
                  </p:nvSpPr>
                  <p:spPr>
                    <a:xfrm>
                      <a:off x="8291816" y="1117927"/>
                      <a:ext cx="468349" cy="246221"/>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Calibri"/>
                          <a:cs typeface="Arial" panose="020B0604020202020204"/>
                        </a:rPr>
                        <a:t>2019</a:t>
                      </a:r>
                      <a:endParaRPr lang="en-US"/>
                    </a:p>
                  </p:txBody>
                </p:sp>
                <p:sp>
                  <p:nvSpPr>
                    <p:cNvPr id="112" name="TextBox 1">
                      <a:extLst>
                        <a:ext uri="{FF2B5EF4-FFF2-40B4-BE49-F238E27FC236}">
                          <a16:creationId xmlns:a16="http://schemas.microsoft.com/office/drawing/2014/main" id="{B2654563-5EBB-1FA6-577E-11589E1DB16B}"/>
                        </a:ext>
                      </a:extLst>
                    </p:cNvPr>
                    <p:cNvSpPr txBox="1"/>
                    <p:nvPr/>
                  </p:nvSpPr>
                  <p:spPr>
                    <a:xfrm>
                      <a:off x="4149017" y="686266"/>
                      <a:ext cx="1026276" cy="252501"/>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Calibri"/>
                          <a:cs typeface="Arial" panose="020B0604020202020204"/>
                        </a:rPr>
                        <a:t>Q1</a:t>
                      </a:r>
                      <a:endParaRPr lang="en-US"/>
                    </a:p>
                  </p:txBody>
                </p:sp>
                <p:sp>
                  <p:nvSpPr>
                    <p:cNvPr id="113" name="TextBox 1">
                      <a:extLst>
                        <a:ext uri="{FF2B5EF4-FFF2-40B4-BE49-F238E27FC236}">
                          <a16:creationId xmlns:a16="http://schemas.microsoft.com/office/drawing/2014/main" id="{3F1E5AAD-F849-4143-3A6E-3A5BCAAE2271}"/>
                        </a:ext>
                      </a:extLst>
                    </p:cNvPr>
                    <p:cNvSpPr txBox="1"/>
                    <p:nvPr/>
                  </p:nvSpPr>
                  <p:spPr>
                    <a:xfrm>
                      <a:off x="5217212" y="686266"/>
                      <a:ext cx="1036185" cy="252501"/>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Calibri"/>
                          <a:cs typeface="Arial" panose="020B0604020202020204"/>
                        </a:rPr>
                        <a:t>Q2</a:t>
                      </a:r>
                      <a:endParaRPr lang="en-US"/>
                    </a:p>
                  </p:txBody>
                </p:sp>
                <p:sp>
                  <p:nvSpPr>
                    <p:cNvPr id="114" name="TextBox 1">
                      <a:extLst>
                        <a:ext uri="{FF2B5EF4-FFF2-40B4-BE49-F238E27FC236}">
                          <a16:creationId xmlns:a16="http://schemas.microsoft.com/office/drawing/2014/main" id="{4B3862B5-69F6-0AD0-F978-07A92816C75C}"/>
                        </a:ext>
                      </a:extLst>
                    </p:cNvPr>
                    <p:cNvSpPr txBox="1"/>
                    <p:nvPr/>
                  </p:nvSpPr>
                  <p:spPr>
                    <a:xfrm>
                      <a:off x="6274766" y="686266"/>
                      <a:ext cx="1029696" cy="252501"/>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Calibri"/>
                          <a:cs typeface="Arial" panose="020B0604020202020204"/>
                        </a:rPr>
                        <a:t>Q3</a:t>
                      </a:r>
                      <a:endParaRPr lang="en-US"/>
                    </a:p>
                  </p:txBody>
                </p:sp>
                <p:sp>
                  <p:nvSpPr>
                    <p:cNvPr id="115" name="TextBox 1">
                      <a:extLst>
                        <a:ext uri="{FF2B5EF4-FFF2-40B4-BE49-F238E27FC236}">
                          <a16:creationId xmlns:a16="http://schemas.microsoft.com/office/drawing/2014/main" id="{49F706E4-4913-4032-0AB8-F70BCD7F248B}"/>
                        </a:ext>
                      </a:extLst>
                    </p:cNvPr>
                    <p:cNvSpPr txBox="1"/>
                    <p:nvPr/>
                  </p:nvSpPr>
                  <p:spPr>
                    <a:xfrm>
                      <a:off x="7352940" y="686266"/>
                      <a:ext cx="1009983" cy="252501"/>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Calibri"/>
                          <a:cs typeface="Arial" panose="020B0604020202020204"/>
                        </a:rPr>
                        <a:t>Q4</a:t>
                      </a:r>
                      <a:endParaRPr lang="en-US"/>
                    </a:p>
                  </p:txBody>
                </p:sp>
              </p:grpSp>
            </p:grpSp>
            <p:sp>
              <p:nvSpPr>
                <p:cNvPr id="104" name="TextBox 103">
                  <a:extLst>
                    <a:ext uri="{FF2B5EF4-FFF2-40B4-BE49-F238E27FC236}">
                      <a16:creationId xmlns:a16="http://schemas.microsoft.com/office/drawing/2014/main" id="{F095B084-0CBF-E457-254E-8C646F6C8749}"/>
                    </a:ext>
                  </a:extLst>
                </p:cNvPr>
                <p:cNvSpPr txBox="1"/>
                <p:nvPr/>
              </p:nvSpPr>
              <p:spPr>
                <a:xfrm>
                  <a:off x="3059764" y="2062548"/>
                  <a:ext cx="86292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Calibri"/>
                    </a:rPr>
                    <a:t>User Frequency</a:t>
                  </a:r>
                  <a:endParaRPr lang="en-US"/>
                </a:p>
              </p:txBody>
            </p:sp>
            <p:sp>
              <p:nvSpPr>
                <p:cNvPr id="105" name="TextBox 104">
                  <a:extLst>
                    <a:ext uri="{FF2B5EF4-FFF2-40B4-BE49-F238E27FC236}">
                      <a16:creationId xmlns:a16="http://schemas.microsoft.com/office/drawing/2014/main" id="{C03988BC-2059-B849-E24B-47833DCB9A27}"/>
                    </a:ext>
                  </a:extLst>
                </p:cNvPr>
                <p:cNvSpPr txBox="1"/>
                <p:nvPr/>
              </p:nvSpPr>
              <p:spPr>
                <a:xfrm>
                  <a:off x="4003961" y="3878342"/>
                  <a:ext cx="4206050"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a:rPr>
                    <a:t>Number of Times a User used Jarvis</a:t>
                  </a:r>
                  <a:endParaRPr lang="en-US"/>
                </a:p>
              </p:txBody>
            </p:sp>
          </p:grpSp>
          <p:sp>
            <p:nvSpPr>
              <p:cNvPr id="102" name="TextBox 5">
                <a:extLst>
                  <a:ext uri="{FF2B5EF4-FFF2-40B4-BE49-F238E27FC236}">
                    <a16:creationId xmlns:a16="http://schemas.microsoft.com/office/drawing/2014/main" id="{1D490ECF-A461-C749-FF48-9BCFFDFD631C}"/>
                  </a:ext>
                </a:extLst>
              </p:cNvPr>
              <p:cNvSpPr txBox="1"/>
              <p:nvPr/>
            </p:nvSpPr>
            <p:spPr>
              <a:xfrm>
                <a:off x="3998508" y="542415"/>
                <a:ext cx="4212946" cy="276999"/>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a:latin typeface="Calibri"/>
                    <a:cs typeface="Arial"/>
                  </a:rPr>
                  <a:t>Users with ≤ 25 Transactions</a:t>
                </a:r>
                <a:endParaRPr lang="en-US" sz="1200">
                  <a:latin typeface="Calibri"/>
                  <a:cs typeface="Calibri"/>
                </a:endParaRPr>
              </a:p>
            </p:txBody>
          </p:sp>
        </p:grpSp>
        <p:sp>
          <p:nvSpPr>
            <p:cNvPr id="119" name="TextBox 1">
              <a:extLst>
                <a:ext uri="{FF2B5EF4-FFF2-40B4-BE49-F238E27FC236}">
                  <a16:creationId xmlns:a16="http://schemas.microsoft.com/office/drawing/2014/main" id="{DBE6D6D9-F9C8-A7AC-4EF1-8B4050229573}"/>
                </a:ext>
              </a:extLst>
            </p:cNvPr>
            <p:cNvSpPr txBox="1"/>
            <p:nvPr/>
          </p:nvSpPr>
          <p:spPr>
            <a:xfrm>
              <a:off x="451791" y="2727201"/>
              <a:ext cx="2554131" cy="338554"/>
            </a:xfrm>
            <a:prstGeom prst="rect">
              <a:avLst/>
            </a:prstGeom>
            <a:noFill/>
            <a:ln w="1270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600">
                  <a:latin typeface="Calibri"/>
                  <a:cs typeface="Arial"/>
                </a:rPr>
                <a:t>Peak-Usage:    Q1 - 2020</a:t>
              </a:r>
            </a:p>
          </p:txBody>
        </p:sp>
        <p:sp>
          <p:nvSpPr>
            <p:cNvPr id="120" name="TextBox 2">
              <a:extLst>
                <a:ext uri="{FF2B5EF4-FFF2-40B4-BE49-F238E27FC236}">
                  <a16:creationId xmlns:a16="http://schemas.microsoft.com/office/drawing/2014/main" id="{196652F8-7CA0-9738-9E1F-32E0F86A2A48}"/>
                </a:ext>
              </a:extLst>
            </p:cNvPr>
            <p:cNvSpPr txBox="1"/>
            <p:nvPr/>
          </p:nvSpPr>
          <p:spPr>
            <a:xfrm>
              <a:off x="454031" y="3068607"/>
              <a:ext cx="2554131" cy="338554"/>
            </a:xfrm>
            <a:prstGeom prst="rect">
              <a:avLst/>
            </a:prstGeom>
            <a:noFill/>
            <a:ln w="1270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a:buChar char="•"/>
              </a:pPr>
              <a:r>
                <a:rPr lang="en-US" sz="1600">
                  <a:latin typeface="Calibri"/>
                  <a:cs typeface="Arial"/>
                </a:rPr>
                <a:t>Notable Peak: Q3 - 2021</a:t>
              </a:r>
            </a:p>
          </p:txBody>
        </p:sp>
      </p:grpSp>
    </p:spTree>
    <p:extLst>
      <p:ext uri="{BB962C8B-B14F-4D97-AF65-F5344CB8AC3E}">
        <p14:creationId xmlns:p14="http://schemas.microsoft.com/office/powerpoint/2010/main" val="249170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D5A2D08-9A30-5717-A61E-BA6F33E8E7FF}"/>
              </a:ext>
            </a:extLst>
          </p:cNvPr>
          <p:cNvSpPr txBox="1"/>
          <p:nvPr/>
        </p:nvSpPr>
        <p:spPr>
          <a:xfrm>
            <a:off x="381806" y="1236481"/>
            <a:ext cx="3666225"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mn-lt"/>
                <a:cs typeface="Calibri"/>
              </a:rPr>
              <a:t>Plugin </a:t>
            </a:r>
            <a:r>
              <a:rPr lang="en-US">
                <a:latin typeface="Calibri"/>
                <a:ea typeface="+mn-lt"/>
                <a:cs typeface="Arial"/>
              </a:rPr>
              <a:t>Responses</a:t>
            </a:r>
            <a:endParaRPr lang="en-US">
              <a:latin typeface="Calibri"/>
              <a:cs typeface="Arial"/>
            </a:endParaRPr>
          </a:p>
        </p:txBody>
      </p:sp>
      <p:sp>
        <p:nvSpPr>
          <p:cNvPr id="5" name="TextBox 4">
            <a:extLst>
              <a:ext uri="{FF2B5EF4-FFF2-40B4-BE49-F238E27FC236}">
                <a16:creationId xmlns:a16="http://schemas.microsoft.com/office/drawing/2014/main" id="{6D5E1F6C-96CF-97E9-756D-69406F5EB4F8}"/>
              </a:ext>
            </a:extLst>
          </p:cNvPr>
          <p:cNvSpPr txBox="1"/>
          <p:nvPr/>
        </p:nvSpPr>
        <p:spPr>
          <a:xfrm>
            <a:off x="581127" y="3484690"/>
            <a:ext cx="2570135" cy="83099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i="1">
                <a:latin typeface="Calibri"/>
                <a:cs typeface="Arial"/>
              </a:rPr>
              <a:t>Max Number of Responses Given</a:t>
            </a:r>
            <a:endParaRPr lang="en-US" sz="1600">
              <a:latin typeface="Calibri"/>
              <a:cs typeface="Arial"/>
            </a:endParaRPr>
          </a:p>
          <a:p>
            <a:r>
              <a:rPr lang="en-US" sz="1600">
                <a:latin typeface="Calibri"/>
                <a:cs typeface="Arial"/>
              </a:rPr>
              <a:t>      - 4</a:t>
            </a:r>
            <a:endParaRPr lang="en-US">
              <a:cs typeface="Arial"/>
            </a:endParaRPr>
          </a:p>
        </p:txBody>
      </p:sp>
      <p:sp>
        <p:nvSpPr>
          <p:cNvPr id="4" name="TextBox 3">
            <a:extLst>
              <a:ext uri="{FF2B5EF4-FFF2-40B4-BE49-F238E27FC236}">
                <a16:creationId xmlns:a16="http://schemas.microsoft.com/office/drawing/2014/main" id="{DF347A01-E593-F4A2-60BF-50AF280C17B8}"/>
              </a:ext>
            </a:extLst>
          </p:cNvPr>
          <p:cNvSpPr txBox="1"/>
          <p:nvPr/>
        </p:nvSpPr>
        <p:spPr>
          <a:xfrm>
            <a:off x="580081" y="2116238"/>
            <a:ext cx="2354877" cy="584775"/>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Arial" panose="020B0604020202020204" pitchFamily="34" charset="0"/>
              <a:buChar char="•"/>
            </a:pPr>
            <a:r>
              <a:rPr lang="en-US" sz="1600" i="1">
                <a:latin typeface="Calibri"/>
                <a:cs typeface="Arial"/>
              </a:rPr>
              <a:t>Total Transaction Count -</a:t>
            </a:r>
            <a:r>
              <a:rPr lang="en-US" sz="1600">
                <a:latin typeface="Calibri"/>
                <a:cs typeface="Arial"/>
              </a:rPr>
              <a:t> 42,301 transactions</a:t>
            </a:r>
            <a:endParaRPr lang="en-US"/>
          </a:p>
        </p:txBody>
      </p:sp>
      <p:sp>
        <p:nvSpPr>
          <p:cNvPr id="21" name="TextBox 20">
            <a:extLst>
              <a:ext uri="{FF2B5EF4-FFF2-40B4-BE49-F238E27FC236}">
                <a16:creationId xmlns:a16="http://schemas.microsoft.com/office/drawing/2014/main" id="{83C45793-981E-F0E1-51A7-266D212EE0C8}"/>
              </a:ext>
            </a:extLst>
          </p:cNvPr>
          <p:cNvSpPr txBox="1"/>
          <p:nvPr/>
        </p:nvSpPr>
        <p:spPr>
          <a:xfrm>
            <a:off x="4096042" y="4799902"/>
            <a:ext cx="4388548"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panose="020B0604020202020204"/>
              </a:rPr>
              <a:t>Number of Responses Given by Jarvis</a:t>
            </a:r>
            <a:endParaRPr lang="en-US"/>
          </a:p>
        </p:txBody>
      </p:sp>
      <p:pic>
        <p:nvPicPr>
          <p:cNvPr id="13" name="Picture 14" descr="Chart, bar chart, histogram&#10;&#10;Description automatically generated">
            <a:extLst>
              <a:ext uri="{FF2B5EF4-FFF2-40B4-BE49-F238E27FC236}">
                <a16:creationId xmlns:a16="http://schemas.microsoft.com/office/drawing/2014/main" id="{E7D152B3-4D2F-8E9A-D16B-09627F017DAD}"/>
              </a:ext>
            </a:extLst>
          </p:cNvPr>
          <p:cNvPicPr>
            <a:picLocks noChangeAspect="1"/>
          </p:cNvPicPr>
          <p:nvPr/>
        </p:nvPicPr>
        <p:blipFill rotWithShape="1">
          <a:blip r:embed="rId2"/>
          <a:srcRect l="3104" t="9695" r="405" b="4831"/>
          <a:stretch/>
        </p:blipFill>
        <p:spPr>
          <a:xfrm>
            <a:off x="4096043" y="1722556"/>
            <a:ext cx="4624117" cy="3082833"/>
          </a:xfrm>
          <a:prstGeom prst="rect">
            <a:avLst/>
          </a:prstGeom>
        </p:spPr>
      </p:pic>
      <p:sp>
        <p:nvSpPr>
          <p:cNvPr id="17" name="TextBox 16">
            <a:extLst>
              <a:ext uri="{FF2B5EF4-FFF2-40B4-BE49-F238E27FC236}">
                <a16:creationId xmlns:a16="http://schemas.microsoft.com/office/drawing/2014/main" id="{227011DF-8399-9A1D-EA80-D911C16BC769}"/>
              </a:ext>
            </a:extLst>
          </p:cNvPr>
          <p:cNvSpPr txBox="1"/>
          <p:nvPr/>
        </p:nvSpPr>
        <p:spPr>
          <a:xfrm>
            <a:off x="3134082" y="2651842"/>
            <a:ext cx="1038765"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Calibri"/>
              </a:rPr>
              <a:t>% of Transactions</a:t>
            </a:r>
          </a:p>
        </p:txBody>
      </p:sp>
      <p:grpSp>
        <p:nvGrpSpPr>
          <p:cNvPr id="34" name="Group 33">
            <a:extLst>
              <a:ext uri="{FF2B5EF4-FFF2-40B4-BE49-F238E27FC236}">
                <a16:creationId xmlns:a16="http://schemas.microsoft.com/office/drawing/2014/main" id="{96ABF8DC-C2FF-7329-03CC-475826E17706}"/>
              </a:ext>
            </a:extLst>
          </p:cNvPr>
          <p:cNvGrpSpPr/>
          <p:nvPr/>
        </p:nvGrpSpPr>
        <p:grpSpPr>
          <a:xfrm>
            <a:off x="4246624" y="1247214"/>
            <a:ext cx="4440578" cy="466302"/>
            <a:chOff x="4246624" y="389964"/>
            <a:chExt cx="4440578" cy="466302"/>
          </a:xfrm>
        </p:grpSpPr>
        <p:sp>
          <p:nvSpPr>
            <p:cNvPr id="22" name="TextBox 21">
              <a:extLst>
                <a:ext uri="{FF2B5EF4-FFF2-40B4-BE49-F238E27FC236}">
                  <a16:creationId xmlns:a16="http://schemas.microsoft.com/office/drawing/2014/main" id="{0846EAA6-8A59-3278-9BD8-18241B5C494C}"/>
                </a:ext>
              </a:extLst>
            </p:cNvPr>
            <p:cNvSpPr txBox="1"/>
            <p:nvPr/>
          </p:nvSpPr>
          <p:spPr>
            <a:xfrm>
              <a:off x="4246624" y="517712"/>
              <a:ext cx="690307" cy="338554"/>
            </a:xfrm>
            <a:prstGeom prst="rect">
              <a:avLst/>
            </a:prstGeom>
            <a:noFill/>
            <a:ln w="12700">
              <a:solidFill>
                <a:srgbClr val="9932C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Calibri"/>
                  <a:cs typeface="Arial"/>
                </a:rPr>
                <a:t>Cool Compliance</a:t>
              </a:r>
              <a:endParaRPr lang="en-US" sz="800">
                <a:latin typeface="Calibri"/>
                <a:cs typeface="Calibri"/>
              </a:endParaRPr>
            </a:p>
          </p:txBody>
        </p:sp>
        <p:sp>
          <p:nvSpPr>
            <p:cNvPr id="25" name="TextBox 24">
              <a:extLst>
                <a:ext uri="{FF2B5EF4-FFF2-40B4-BE49-F238E27FC236}">
                  <a16:creationId xmlns:a16="http://schemas.microsoft.com/office/drawing/2014/main" id="{C843DE39-DE15-02F1-55F8-7848F17104B8}"/>
                </a:ext>
              </a:extLst>
            </p:cNvPr>
            <p:cNvSpPr txBox="1"/>
            <p:nvPr/>
          </p:nvSpPr>
          <p:spPr>
            <a:xfrm>
              <a:off x="5754083" y="638735"/>
              <a:ext cx="682859" cy="215444"/>
            </a:xfrm>
            <a:prstGeom prst="rect">
              <a:avLst/>
            </a:prstGeom>
            <a:noFill/>
            <a:ln w="12700">
              <a:solidFill>
                <a:srgbClr val="E9686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Calibri"/>
                  <a:cs typeface="Arial" panose="020B0604020202020204"/>
                </a:rPr>
                <a:t>General</a:t>
              </a:r>
            </a:p>
          </p:txBody>
        </p:sp>
        <p:sp>
          <p:nvSpPr>
            <p:cNvPr id="27" name="TextBox 26">
              <a:extLst>
                <a:ext uri="{FF2B5EF4-FFF2-40B4-BE49-F238E27FC236}">
                  <a16:creationId xmlns:a16="http://schemas.microsoft.com/office/drawing/2014/main" id="{62DAA458-2940-C3FF-2DFA-41A7798835A2}"/>
                </a:ext>
              </a:extLst>
            </p:cNvPr>
            <p:cNvSpPr txBox="1"/>
            <p:nvPr/>
          </p:nvSpPr>
          <p:spPr>
            <a:xfrm>
              <a:off x="4987407" y="516296"/>
              <a:ext cx="716306" cy="338554"/>
            </a:xfrm>
            <a:prstGeom prst="rect">
              <a:avLst/>
            </a:prstGeom>
            <a:noFill/>
            <a:ln w="12700">
              <a:solidFill>
                <a:srgbClr val="FFEC8B"/>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Calibri"/>
                  <a:cs typeface="Arial" panose="020B0604020202020204"/>
                </a:rPr>
                <a:t>Enterprise Foundations</a:t>
              </a:r>
              <a:endParaRPr lang="en-US" sz="800">
                <a:latin typeface="Calibri"/>
                <a:cs typeface="Calibri"/>
              </a:endParaRPr>
            </a:p>
          </p:txBody>
        </p:sp>
        <p:sp>
          <p:nvSpPr>
            <p:cNvPr id="29" name="TextBox 28">
              <a:extLst>
                <a:ext uri="{FF2B5EF4-FFF2-40B4-BE49-F238E27FC236}">
                  <a16:creationId xmlns:a16="http://schemas.microsoft.com/office/drawing/2014/main" id="{A9B68C7B-DF5E-EC38-A024-6A8D2CED9CA1}"/>
                </a:ext>
              </a:extLst>
            </p:cNvPr>
            <p:cNvSpPr txBox="1"/>
            <p:nvPr/>
          </p:nvSpPr>
          <p:spPr>
            <a:xfrm>
              <a:off x="6508496" y="638735"/>
              <a:ext cx="676065" cy="215444"/>
            </a:xfrm>
            <a:prstGeom prst="rect">
              <a:avLst/>
            </a:prstGeom>
            <a:noFill/>
            <a:ln w="12700">
              <a:solidFill>
                <a:srgbClr val="77D477"/>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Calibri"/>
                  <a:cs typeface="Arial" panose="020B0604020202020204"/>
                </a:rPr>
                <a:t>People</a:t>
              </a:r>
            </a:p>
          </p:txBody>
        </p:sp>
        <p:sp>
          <p:nvSpPr>
            <p:cNvPr id="31" name="TextBox 30">
              <a:extLst>
                <a:ext uri="{FF2B5EF4-FFF2-40B4-BE49-F238E27FC236}">
                  <a16:creationId xmlns:a16="http://schemas.microsoft.com/office/drawing/2014/main" id="{FE124EC1-B9B2-B50A-3AD3-89693DC11EA1}"/>
                </a:ext>
              </a:extLst>
            </p:cNvPr>
            <p:cNvSpPr txBox="1"/>
            <p:nvPr/>
          </p:nvSpPr>
          <p:spPr>
            <a:xfrm>
              <a:off x="7238957" y="389964"/>
              <a:ext cx="687530" cy="461665"/>
            </a:xfrm>
            <a:prstGeom prst="rect">
              <a:avLst/>
            </a:prstGeom>
            <a:noFill/>
            <a:ln w="12700">
              <a:solidFill>
                <a:srgbClr val="BE6C8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Calibri"/>
                  <a:cs typeface="Arial" panose="020B0604020202020204"/>
                </a:rPr>
                <a:t>Technology Service Center</a:t>
              </a:r>
            </a:p>
          </p:txBody>
        </p:sp>
        <p:sp>
          <p:nvSpPr>
            <p:cNvPr id="33" name="TextBox 32">
              <a:extLst>
                <a:ext uri="{FF2B5EF4-FFF2-40B4-BE49-F238E27FC236}">
                  <a16:creationId xmlns:a16="http://schemas.microsoft.com/office/drawing/2014/main" id="{1FD145B1-9840-30E2-8F63-26EFDD165885}"/>
                </a:ext>
              </a:extLst>
            </p:cNvPr>
            <p:cNvSpPr txBox="1"/>
            <p:nvPr/>
          </p:nvSpPr>
          <p:spPr>
            <a:xfrm>
              <a:off x="8002841" y="389964"/>
              <a:ext cx="684361" cy="461665"/>
            </a:xfrm>
            <a:prstGeom prst="rect">
              <a:avLst/>
            </a:prstGeom>
            <a:noFill/>
            <a:ln w="12700">
              <a:solidFill>
                <a:srgbClr val="7AD4D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800">
                  <a:latin typeface="Calibri"/>
                  <a:cs typeface="Arial" panose="020B0604020202020204"/>
                </a:rPr>
                <a:t>User Submitted Content</a:t>
              </a:r>
              <a:endParaRPr lang="en-US" sz="800">
                <a:latin typeface="Calibri"/>
                <a:cs typeface="Calibri"/>
              </a:endParaRPr>
            </a:p>
          </p:txBody>
        </p:sp>
      </p:grpSp>
    </p:spTree>
    <p:extLst>
      <p:ext uri="{BB962C8B-B14F-4D97-AF65-F5344CB8AC3E}">
        <p14:creationId xmlns:p14="http://schemas.microsoft.com/office/powerpoint/2010/main" val="34332383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3DEA92C-6EE3-4E5A-D3A1-5DA1C6D8E09F}"/>
              </a:ext>
            </a:extLst>
          </p:cNvPr>
          <p:cNvSpPr txBox="1"/>
          <p:nvPr/>
        </p:nvSpPr>
        <p:spPr>
          <a:xfrm>
            <a:off x="485495" y="2015628"/>
            <a:ext cx="2265020"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 indent="-182880">
              <a:buFont typeface="Arial"/>
              <a:buChar char="•"/>
            </a:pPr>
            <a:r>
              <a:rPr lang="en-US" sz="1600">
                <a:latin typeface="Calibri"/>
                <a:ea typeface="+mn-lt"/>
                <a:cs typeface="+mn-lt"/>
              </a:rPr>
              <a:t>Very Noisy</a:t>
            </a:r>
            <a:endParaRPr lang="en-US" sz="1600">
              <a:latin typeface="Calibri"/>
              <a:cs typeface="Calibri"/>
            </a:endParaRPr>
          </a:p>
        </p:txBody>
      </p:sp>
      <p:grpSp>
        <p:nvGrpSpPr>
          <p:cNvPr id="19" name="Group 18">
            <a:extLst>
              <a:ext uri="{FF2B5EF4-FFF2-40B4-BE49-F238E27FC236}">
                <a16:creationId xmlns:a16="http://schemas.microsoft.com/office/drawing/2014/main" id="{DB34E8EC-6EB3-4C0C-E2BA-D73784A8ED18}"/>
              </a:ext>
            </a:extLst>
          </p:cNvPr>
          <p:cNvGrpSpPr/>
          <p:nvPr/>
        </p:nvGrpSpPr>
        <p:grpSpPr>
          <a:xfrm>
            <a:off x="2707032" y="1760191"/>
            <a:ext cx="5993165" cy="3476296"/>
            <a:chOff x="2651695" y="764776"/>
            <a:chExt cx="5993165" cy="3476296"/>
          </a:xfrm>
        </p:grpSpPr>
        <p:pic>
          <p:nvPicPr>
            <p:cNvPr id="6" name="Picture 6" descr="A picture containing timeline&#10;&#10;Description automatically generated">
              <a:extLst>
                <a:ext uri="{FF2B5EF4-FFF2-40B4-BE49-F238E27FC236}">
                  <a16:creationId xmlns:a16="http://schemas.microsoft.com/office/drawing/2014/main" id="{E2003F81-1023-C461-6D23-A795DF17CC8B}"/>
                </a:ext>
              </a:extLst>
            </p:cNvPr>
            <p:cNvPicPr>
              <a:picLocks noChangeAspect="1"/>
            </p:cNvPicPr>
            <p:nvPr/>
          </p:nvPicPr>
          <p:blipFill rotWithShape="1">
            <a:blip r:embed="rId2"/>
            <a:srcRect r="2665" b="323"/>
            <a:stretch/>
          </p:blipFill>
          <p:spPr>
            <a:xfrm>
              <a:off x="3347787" y="764776"/>
              <a:ext cx="4253311" cy="3263100"/>
            </a:xfrm>
            <a:prstGeom prst="rect">
              <a:avLst/>
            </a:prstGeom>
          </p:spPr>
        </p:pic>
        <p:sp>
          <p:nvSpPr>
            <p:cNvPr id="8" name="TextBox 7">
              <a:extLst>
                <a:ext uri="{FF2B5EF4-FFF2-40B4-BE49-F238E27FC236}">
                  <a16:creationId xmlns:a16="http://schemas.microsoft.com/office/drawing/2014/main" id="{4B2B7D16-8857-435B-BE81-4B0557B91563}"/>
                </a:ext>
              </a:extLst>
            </p:cNvPr>
            <p:cNvSpPr txBox="1"/>
            <p:nvPr/>
          </p:nvSpPr>
          <p:spPr>
            <a:xfrm>
              <a:off x="7639129" y="866956"/>
              <a:ext cx="1002101" cy="400110"/>
            </a:xfrm>
            <a:prstGeom prst="rect">
              <a:avLst/>
            </a:prstGeom>
            <a:noFill/>
            <a:ln w="12700">
              <a:solidFill>
                <a:srgbClr val="9932C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a:cs typeface="Arial"/>
                </a:rPr>
                <a:t>Cool Compliance</a:t>
              </a:r>
              <a:endParaRPr lang="en-US" sz="1000">
                <a:latin typeface="Calibri"/>
                <a:cs typeface="Calibri"/>
              </a:endParaRPr>
            </a:p>
          </p:txBody>
        </p:sp>
        <p:sp>
          <p:nvSpPr>
            <p:cNvPr id="9" name="TextBox 8">
              <a:extLst>
                <a:ext uri="{FF2B5EF4-FFF2-40B4-BE49-F238E27FC236}">
                  <a16:creationId xmlns:a16="http://schemas.microsoft.com/office/drawing/2014/main" id="{5355FC4F-6F2F-0CDB-5DFB-A5F6167AFCAB}"/>
                </a:ext>
              </a:extLst>
            </p:cNvPr>
            <p:cNvSpPr txBox="1"/>
            <p:nvPr/>
          </p:nvSpPr>
          <p:spPr>
            <a:xfrm>
              <a:off x="7643041" y="2003143"/>
              <a:ext cx="1001819" cy="246221"/>
            </a:xfrm>
            <a:prstGeom prst="rect">
              <a:avLst/>
            </a:prstGeom>
            <a:noFill/>
            <a:ln w="12700">
              <a:solidFill>
                <a:srgbClr val="E9686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a:cs typeface="Arial" panose="020B0604020202020204"/>
                </a:rPr>
                <a:t>General</a:t>
              </a:r>
            </a:p>
          </p:txBody>
        </p:sp>
        <p:sp>
          <p:nvSpPr>
            <p:cNvPr id="10" name="TextBox 9">
              <a:extLst>
                <a:ext uri="{FF2B5EF4-FFF2-40B4-BE49-F238E27FC236}">
                  <a16:creationId xmlns:a16="http://schemas.microsoft.com/office/drawing/2014/main" id="{9E817D6D-6DBD-F4DB-1B8C-877CAB84BBF5}"/>
                </a:ext>
              </a:extLst>
            </p:cNvPr>
            <p:cNvSpPr txBox="1"/>
            <p:nvPr/>
          </p:nvSpPr>
          <p:spPr>
            <a:xfrm>
              <a:off x="7642116" y="1390648"/>
              <a:ext cx="999172" cy="400110"/>
            </a:xfrm>
            <a:prstGeom prst="rect">
              <a:avLst/>
            </a:prstGeom>
            <a:noFill/>
            <a:ln w="12700">
              <a:solidFill>
                <a:srgbClr val="FFEC8B"/>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a:cs typeface="Arial" panose="020B0604020202020204"/>
                </a:rPr>
                <a:t>Enterprise Foundations</a:t>
              </a:r>
              <a:endParaRPr lang="en-US" sz="1000">
                <a:latin typeface="Calibri"/>
                <a:cs typeface="Calibri"/>
              </a:endParaRPr>
            </a:p>
          </p:txBody>
        </p:sp>
        <p:sp>
          <p:nvSpPr>
            <p:cNvPr id="11" name="TextBox 10">
              <a:extLst>
                <a:ext uri="{FF2B5EF4-FFF2-40B4-BE49-F238E27FC236}">
                  <a16:creationId xmlns:a16="http://schemas.microsoft.com/office/drawing/2014/main" id="{3F9DEA74-FDEA-500A-C281-670023154667}"/>
                </a:ext>
              </a:extLst>
            </p:cNvPr>
            <p:cNvSpPr txBox="1"/>
            <p:nvPr/>
          </p:nvSpPr>
          <p:spPr>
            <a:xfrm>
              <a:off x="7642319" y="2530681"/>
              <a:ext cx="1001749" cy="246151"/>
            </a:xfrm>
            <a:prstGeom prst="rect">
              <a:avLst/>
            </a:prstGeom>
            <a:noFill/>
            <a:ln w="12700">
              <a:solidFill>
                <a:srgbClr val="77D477"/>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a:cs typeface="Arial" panose="020B0604020202020204"/>
                </a:rPr>
                <a:t>People</a:t>
              </a:r>
            </a:p>
          </p:txBody>
        </p:sp>
        <p:sp>
          <p:nvSpPr>
            <p:cNvPr id="13" name="TextBox 12">
              <a:extLst>
                <a:ext uri="{FF2B5EF4-FFF2-40B4-BE49-F238E27FC236}">
                  <a16:creationId xmlns:a16="http://schemas.microsoft.com/office/drawing/2014/main" id="{3112CC4C-5145-AC0A-48C7-20613A79E4D2}"/>
                </a:ext>
              </a:extLst>
            </p:cNvPr>
            <p:cNvSpPr txBox="1"/>
            <p:nvPr/>
          </p:nvSpPr>
          <p:spPr>
            <a:xfrm>
              <a:off x="7629148" y="2978357"/>
              <a:ext cx="1001097" cy="400110"/>
            </a:xfrm>
            <a:prstGeom prst="rect">
              <a:avLst/>
            </a:prstGeom>
            <a:noFill/>
            <a:ln w="12700">
              <a:solidFill>
                <a:srgbClr val="BE6C8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a:cs typeface="Arial" panose="020B0604020202020204"/>
                </a:rPr>
                <a:t>Technology Service Center</a:t>
              </a:r>
            </a:p>
          </p:txBody>
        </p:sp>
        <p:sp>
          <p:nvSpPr>
            <p:cNvPr id="14" name="TextBox 13">
              <a:extLst>
                <a:ext uri="{FF2B5EF4-FFF2-40B4-BE49-F238E27FC236}">
                  <a16:creationId xmlns:a16="http://schemas.microsoft.com/office/drawing/2014/main" id="{96C9861F-0269-18D0-C5C8-A651722B8EB3}"/>
                </a:ext>
              </a:extLst>
            </p:cNvPr>
            <p:cNvSpPr txBox="1"/>
            <p:nvPr/>
          </p:nvSpPr>
          <p:spPr>
            <a:xfrm>
              <a:off x="7638075" y="3508584"/>
              <a:ext cx="1004207" cy="400110"/>
            </a:xfrm>
            <a:prstGeom prst="rect">
              <a:avLst/>
            </a:prstGeom>
            <a:noFill/>
            <a:ln w="12700">
              <a:solidFill>
                <a:srgbClr val="7AD4D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latin typeface="Calibri"/>
                  <a:cs typeface="Arial" panose="020B0604020202020204"/>
                </a:rPr>
                <a:t>User Submitted Content</a:t>
              </a:r>
              <a:endParaRPr lang="en-US" sz="1000">
                <a:latin typeface="Calibri"/>
                <a:cs typeface="Calibri"/>
              </a:endParaRPr>
            </a:p>
          </p:txBody>
        </p:sp>
        <p:sp>
          <p:nvSpPr>
            <p:cNvPr id="15" name="TextBox 14">
              <a:extLst>
                <a:ext uri="{FF2B5EF4-FFF2-40B4-BE49-F238E27FC236}">
                  <a16:creationId xmlns:a16="http://schemas.microsoft.com/office/drawing/2014/main" id="{304CDFE4-FC17-967D-CFDB-1C892D4663DB}"/>
                </a:ext>
              </a:extLst>
            </p:cNvPr>
            <p:cNvSpPr txBox="1"/>
            <p:nvPr/>
          </p:nvSpPr>
          <p:spPr>
            <a:xfrm>
              <a:off x="2651695" y="2105603"/>
              <a:ext cx="788465"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panose="020B0604020202020204"/>
                </a:rPr>
                <a:t>Plugin Response Score</a:t>
              </a:r>
            </a:p>
          </p:txBody>
        </p:sp>
        <p:sp>
          <p:nvSpPr>
            <p:cNvPr id="16" name="TextBox 15">
              <a:extLst>
                <a:ext uri="{FF2B5EF4-FFF2-40B4-BE49-F238E27FC236}">
                  <a16:creationId xmlns:a16="http://schemas.microsoft.com/office/drawing/2014/main" id="{CA84FE84-122A-F91B-645D-416CD6E4F466}"/>
                </a:ext>
              </a:extLst>
            </p:cNvPr>
            <p:cNvSpPr txBox="1"/>
            <p:nvPr/>
          </p:nvSpPr>
          <p:spPr>
            <a:xfrm>
              <a:off x="3520703" y="3964073"/>
              <a:ext cx="4099659"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panose="020B0604020202020204"/>
                </a:rPr>
                <a:t>Transaction Time Point</a:t>
              </a:r>
            </a:p>
          </p:txBody>
        </p:sp>
      </p:grpSp>
      <p:sp>
        <p:nvSpPr>
          <p:cNvPr id="18" name="TextBox 17">
            <a:extLst>
              <a:ext uri="{FF2B5EF4-FFF2-40B4-BE49-F238E27FC236}">
                <a16:creationId xmlns:a16="http://schemas.microsoft.com/office/drawing/2014/main" id="{F690EAA4-421A-7387-172C-024A339E1440}"/>
              </a:ext>
            </a:extLst>
          </p:cNvPr>
          <p:cNvSpPr txBox="1"/>
          <p:nvPr/>
        </p:nvSpPr>
        <p:spPr>
          <a:xfrm>
            <a:off x="387457" y="1254290"/>
            <a:ext cx="8348128"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mn-lt"/>
                <a:cs typeface="+mn-lt"/>
              </a:rPr>
              <a:t>Plugin Response Score by Transaction Time Point</a:t>
            </a:r>
            <a:endParaRPr lang="en-US">
              <a:latin typeface="Calibri"/>
              <a:cs typeface="Calibri"/>
            </a:endParaRPr>
          </a:p>
        </p:txBody>
      </p:sp>
      <p:sp>
        <p:nvSpPr>
          <p:cNvPr id="3" name="TextBox 2">
            <a:extLst>
              <a:ext uri="{FF2B5EF4-FFF2-40B4-BE49-F238E27FC236}">
                <a16:creationId xmlns:a16="http://schemas.microsoft.com/office/drawing/2014/main" id="{E1B0ED56-2DAC-9C0D-F727-041F76306FE7}"/>
              </a:ext>
            </a:extLst>
          </p:cNvPr>
          <p:cNvSpPr txBox="1"/>
          <p:nvPr/>
        </p:nvSpPr>
        <p:spPr>
          <a:xfrm>
            <a:off x="485496" y="3646458"/>
            <a:ext cx="1955737" cy="34527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 indent="-182880">
              <a:buFont typeface="Arial"/>
              <a:buChar char="•"/>
            </a:pPr>
            <a:r>
              <a:rPr lang="en-US" sz="1600">
                <a:latin typeface="Calibri"/>
                <a:ea typeface="+mn-lt"/>
                <a:cs typeface="+mn-lt"/>
              </a:rPr>
              <a:t>People Stalactites</a:t>
            </a:r>
            <a:endParaRPr lang="en-US" sz="1600">
              <a:latin typeface="Calibri"/>
              <a:cs typeface="Calibri"/>
            </a:endParaRPr>
          </a:p>
        </p:txBody>
      </p:sp>
      <p:sp>
        <p:nvSpPr>
          <p:cNvPr id="4" name="TextBox 3">
            <a:extLst>
              <a:ext uri="{FF2B5EF4-FFF2-40B4-BE49-F238E27FC236}">
                <a16:creationId xmlns:a16="http://schemas.microsoft.com/office/drawing/2014/main" id="{A9771227-D5E7-1DD5-6709-AA8B4DCF1C2C}"/>
              </a:ext>
            </a:extLst>
          </p:cNvPr>
          <p:cNvSpPr txBox="1"/>
          <p:nvPr/>
        </p:nvSpPr>
        <p:spPr>
          <a:xfrm>
            <a:off x="485495" y="2830295"/>
            <a:ext cx="2177614"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91440" indent="-182880">
              <a:buFont typeface="Arial"/>
              <a:buChar char="•"/>
            </a:pPr>
            <a:r>
              <a:rPr lang="en-US" sz="1600">
                <a:latin typeface="Calibri"/>
                <a:ea typeface="+mn-lt"/>
                <a:cs typeface="+mn-lt"/>
              </a:rPr>
              <a:t>Cluster at Q2 - 2020</a:t>
            </a:r>
            <a:endParaRPr lang="en-US" sz="1600">
              <a:latin typeface="Calibri"/>
              <a:cs typeface="Calibri"/>
            </a:endParaRPr>
          </a:p>
        </p:txBody>
      </p:sp>
    </p:spTree>
    <p:extLst>
      <p:ext uri="{BB962C8B-B14F-4D97-AF65-F5344CB8AC3E}">
        <p14:creationId xmlns:p14="http://schemas.microsoft.com/office/powerpoint/2010/main" val="250359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DB31-9230-4B8C-7FF8-ABC8B72E9E3F}"/>
              </a:ext>
            </a:extLst>
          </p:cNvPr>
          <p:cNvSpPr>
            <a:spLocks noGrp="1"/>
          </p:cNvSpPr>
          <p:nvPr>
            <p:ph type="title"/>
          </p:nvPr>
        </p:nvSpPr>
        <p:spPr>
          <a:xfrm>
            <a:off x="386231" y="321656"/>
            <a:ext cx="8370793" cy="536972"/>
          </a:xfrm>
        </p:spPr>
        <p:txBody>
          <a:bodyPr>
            <a:normAutofit/>
          </a:bodyPr>
          <a:lstStyle/>
          <a:p>
            <a:r>
              <a:rPr lang="en-US">
                <a:latin typeface="Calibri"/>
                <a:cs typeface="Arial"/>
              </a:rPr>
              <a:t>Business Problem</a:t>
            </a:r>
            <a:endParaRPr lang="en-US">
              <a:latin typeface="Calibri"/>
              <a:cs typeface="Calibri"/>
            </a:endParaRPr>
          </a:p>
        </p:txBody>
      </p:sp>
      <p:sp>
        <p:nvSpPr>
          <p:cNvPr id="3" name="Content Placeholder 2">
            <a:extLst>
              <a:ext uri="{FF2B5EF4-FFF2-40B4-BE49-F238E27FC236}">
                <a16:creationId xmlns:a16="http://schemas.microsoft.com/office/drawing/2014/main" id="{250BC004-5D40-1969-BEBC-73E68D3B932B}"/>
              </a:ext>
            </a:extLst>
          </p:cNvPr>
          <p:cNvSpPr>
            <a:spLocks noGrp="1"/>
          </p:cNvSpPr>
          <p:nvPr>
            <p:ph idx="1"/>
          </p:nvPr>
        </p:nvSpPr>
        <p:spPr>
          <a:xfrm>
            <a:off x="383241" y="1476095"/>
            <a:ext cx="7953936" cy="1599413"/>
          </a:xfrm>
        </p:spPr>
        <p:txBody>
          <a:bodyPr vert="horz" lIns="91440" tIns="45720" rIns="91440" bIns="45720" rtlCol="0" anchor="t">
            <a:normAutofit/>
          </a:bodyPr>
          <a:lstStyle/>
          <a:p>
            <a:pPr marL="457200" indent="-457200">
              <a:buFont typeface="+mj-lt"/>
              <a:buAutoNum type="arabicPeriod"/>
            </a:pPr>
            <a:r>
              <a:rPr lang="en-US">
                <a:latin typeface="Calibri"/>
                <a:cs typeface="Arial"/>
              </a:rPr>
              <a:t>How can we improve Jarvis for better user experience ?</a:t>
            </a:r>
          </a:p>
          <a:p>
            <a:pPr marL="457200" indent="-457200">
              <a:buFont typeface="+mj-lt"/>
              <a:buAutoNum type="arabicPeriod"/>
            </a:pPr>
            <a:r>
              <a:rPr lang="en-US">
                <a:latin typeface="Calibri"/>
                <a:cs typeface="Arial"/>
              </a:rPr>
              <a:t>Basing on our previous analysis between LUIS and </a:t>
            </a:r>
            <a:r>
              <a:rPr lang="en-US" err="1">
                <a:latin typeface="Calibri"/>
                <a:cs typeface="Arial"/>
              </a:rPr>
              <a:t>QnA</a:t>
            </a:r>
            <a:endParaRPr lang="en-US"/>
          </a:p>
          <a:p>
            <a:pPr marL="628650" indent="-342900">
              <a:buAutoNum type="alphaLcParenR"/>
            </a:pPr>
            <a:r>
              <a:rPr lang="en-US">
                <a:latin typeface="Calibri"/>
                <a:cs typeface="Arial"/>
              </a:rPr>
              <a:t>Why to improve </a:t>
            </a:r>
            <a:r>
              <a:rPr lang="en-US" err="1">
                <a:latin typeface="Calibri"/>
                <a:cs typeface="Arial"/>
              </a:rPr>
              <a:t>QnA</a:t>
            </a:r>
            <a:r>
              <a:rPr lang="en-US">
                <a:latin typeface="Calibri"/>
                <a:cs typeface="Arial"/>
              </a:rPr>
              <a:t> for better user experience?</a:t>
            </a:r>
          </a:p>
          <a:p>
            <a:pPr marL="628650" indent="-342900">
              <a:buAutoNum type="alphaLcParenR"/>
            </a:pPr>
            <a:r>
              <a:rPr lang="en-US">
                <a:latin typeface="Calibri"/>
                <a:cs typeface="Arial"/>
              </a:rPr>
              <a:t>How can we improve JARVIS?</a:t>
            </a:r>
            <a:endParaRPr lang="en-US">
              <a:latin typeface="Calibri"/>
              <a:cs typeface="Calibri"/>
            </a:endParaRPr>
          </a:p>
          <a:p>
            <a:pPr marL="457200" indent="-457200">
              <a:buAutoNum type="arabicPeriod"/>
            </a:pPr>
            <a:endParaRPr lang="en-US">
              <a:latin typeface="Arial" panose="020B0604020202020204"/>
              <a:cs typeface="Arial"/>
            </a:endParaRPr>
          </a:p>
        </p:txBody>
      </p:sp>
    </p:spTree>
    <p:extLst>
      <p:ext uri="{BB962C8B-B14F-4D97-AF65-F5344CB8AC3E}">
        <p14:creationId xmlns:p14="http://schemas.microsoft.com/office/powerpoint/2010/main" val="422121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ar chart&#10;&#10;Description automatically generated">
            <a:extLst>
              <a:ext uri="{FF2B5EF4-FFF2-40B4-BE49-F238E27FC236}">
                <a16:creationId xmlns:a16="http://schemas.microsoft.com/office/drawing/2014/main" id="{0953C37A-1B8F-571E-D1D2-C0B69206CEDC}"/>
              </a:ext>
            </a:extLst>
          </p:cNvPr>
          <p:cNvPicPr>
            <a:picLocks noChangeAspect="1"/>
          </p:cNvPicPr>
          <p:nvPr/>
        </p:nvPicPr>
        <p:blipFill rotWithShape="1">
          <a:blip r:embed="rId2"/>
          <a:srcRect l="3509" t="2761" b="2454"/>
          <a:stretch/>
        </p:blipFill>
        <p:spPr>
          <a:xfrm>
            <a:off x="3904247" y="1288239"/>
            <a:ext cx="4848728" cy="3295027"/>
          </a:xfrm>
          <a:prstGeom prst="rect">
            <a:avLst/>
          </a:prstGeom>
        </p:spPr>
      </p:pic>
      <p:sp>
        <p:nvSpPr>
          <p:cNvPr id="10" name="TextBox 9">
            <a:extLst>
              <a:ext uri="{FF2B5EF4-FFF2-40B4-BE49-F238E27FC236}">
                <a16:creationId xmlns:a16="http://schemas.microsoft.com/office/drawing/2014/main" id="{65C01537-712B-62D4-6EC0-09E92B8C503F}"/>
              </a:ext>
            </a:extLst>
          </p:cNvPr>
          <p:cNvSpPr txBox="1"/>
          <p:nvPr/>
        </p:nvSpPr>
        <p:spPr>
          <a:xfrm>
            <a:off x="3903721" y="4843602"/>
            <a:ext cx="4806340" cy="2769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Arial"/>
              </a:rPr>
              <a:t>Number of Times a User used Jarvis</a:t>
            </a:r>
            <a:endParaRPr lang="en-US"/>
          </a:p>
        </p:txBody>
      </p:sp>
      <p:grpSp>
        <p:nvGrpSpPr>
          <p:cNvPr id="34" name="Group 33">
            <a:extLst>
              <a:ext uri="{FF2B5EF4-FFF2-40B4-BE49-F238E27FC236}">
                <a16:creationId xmlns:a16="http://schemas.microsoft.com/office/drawing/2014/main" id="{3D378E02-2EDD-5355-6179-F8F654C7BA9E}"/>
              </a:ext>
            </a:extLst>
          </p:cNvPr>
          <p:cNvGrpSpPr/>
          <p:nvPr/>
        </p:nvGrpSpPr>
        <p:grpSpPr>
          <a:xfrm>
            <a:off x="4328134" y="4614357"/>
            <a:ext cx="3968278" cy="246221"/>
            <a:chOff x="4233931" y="3717643"/>
            <a:chExt cx="3968278" cy="246221"/>
          </a:xfrm>
        </p:grpSpPr>
        <p:sp>
          <p:nvSpPr>
            <p:cNvPr id="7" name="TextBox 6">
              <a:extLst>
                <a:ext uri="{FF2B5EF4-FFF2-40B4-BE49-F238E27FC236}">
                  <a16:creationId xmlns:a16="http://schemas.microsoft.com/office/drawing/2014/main" id="{5DB03E8A-424D-6639-098A-090B0CF542FC}"/>
                </a:ext>
              </a:extLst>
            </p:cNvPr>
            <p:cNvSpPr txBox="1"/>
            <p:nvPr/>
          </p:nvSpPr>
          <p:spPr>
            <a:xfrm>
              <a:off x="4233931" y="3717643"/>
              <a:ext cx="562487" cy="246221"/>
            </a:xfrm>
            <a:prstGeom prst="rect">
              <a:avLst/>
            </a:prstGeom>
            <a:noFill/>
            <a:ln w="12700">
              <a:solidFill>
                <a:srgbClr val="9932CC"/>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 to 10</a:t>
              </a:r>
            </a:p>
          </p:txBody>
        </p:sp>
        <p:sp>
          <p:nvSpPr>
            <p:cNvPr id="12" name="TextBox 11">
              <a:extLst>
                <a:ext uri="{FF2B5EF4-FFF2-40B4-BE49-F238E27FC236}">
                  <a16:creationId xmlns:a16="http://schemas.microsoft.com/office/drawing/2014/main" id="{B8516A4E-D5C9-BE0D-0D80-33C5154DBC9C}"/>
                </a:ext>
              </a:extLst>
            </p:cNvPr>
            <p:cNvSpPr txBox="1"/>
            <p:nvPr/>
          </p:nvSpPr>
          <p:spPr>
            <a:xfrm>
              <a:off x="6383232" y="3717643"/>
              <a:ext cx="813415" cy="246221"/>
            </a:xfrm>
            <a:prstGeom prst="rect">
              <a:avLst/>
            </a:prstGeom>
            <a:noFill/>
            <a:ln w="12700">
              <a:solidFill>
                <a:srgbClr val="E96868"/>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100 to 1000</a:t>
              </a:r>
            </a:p>
          </p:txBody>
        </p:sp>
        <p:sp>
          <p:nvSpPr>
            <p:cNvPr id="22" name="TextBox 21">
              <a:extLst>
                <a:ext uri="{FF2B5EF4-FFF2-40B4-BE49-F238E27FC236}">
                  <a16:creationId xmlns:a16="http://schemas.microsoft.com/office/drawing/2014/main" id="{542A27AB-F2FB-6578-5386-869F6FE81FA8}"/>
                </a:ext>
              </a:extLst>
            </p:cNvPr>
            <p:cNvSpPr txBox="1"/>
            <p:nvPr/>
          </p:nvSpPr>
          <p:spPr>
            <a:xfrm>
              <a:off x="5294045" y="3717643"/>
              <a:ext cx="710283" cy="246221"/>
            </a:xfrm>
            <a:prstGeom prst="rect">
              <a:avLst/>
            </a:prstGeom>
            <a:noFill/>
            <a:ln w="12700">
              <a:solidFill>
                <a:srgbClr val="FFEC8B"/>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10 to 100</a:t>
              </a:r>
              <a:endParaRPr lang="en-US" b="1">
                <a:cs typeface="Arial" panose="020B0604020202020204"/>
              </a:endParaRPr>
            </a:p>
          </p:txBody>
        </p:sp>
        <p:sp>
          <p:nvSpPr>
            <p:cNvPr id="27" name="TextBox 26">
              <a:extLst>
                <a:ext uri="{FF2B5EF4-FFF2-40B4-BE49-F238E27FC236}">
                  <a16:creationId xmlns:a16="http://schemas.microsoft.com/office/drawing/2014/main" id="{F9F213F7-2869-EC5C-1781-62CBA72A8BB1}"/>
                </a:ext>
              </a:extLst>
            </p:cNvPr>
            <p:cNvSpPr txBox="1"/>
            <p:nvPr/>
          </p:nvSpPr>
          <p:spPr>
            <a:xfrm>
              <a:off x="7665194" y="3717643"/>
              <a:ext cx="537015" cy="246221"/>
            </a:xfrm>
            <a:prstGeom prst="rect">
              <a:avLst/>
            </a:prstGeom>
            <a:noFill/>
            <a:ln w="12700">
              <a:solidFill>
                <a:srgbClr val="77D477"/>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panose="020B0604020202020204"/>
                </a:rPr>
                <a:t>&gt; 1000</a:t>
              </a:r>
            </a:p>
          </p:txBody>
        </p:sp>
      </p:grpSp>
      <p:sp>
        <p:nvSpPr>
          <p:cNvPr id="37" name="TextBox 5">
            <a:extLst>
              <a:ext uri="{FF2B5EF4-FFF2-40B4-BE49-F238E27FC236}">
                <a16:creationId xmlns:a16="http://schemas.microsoft.com/office/drawing/2014/main" id="{F6E8A796-86D0-0942-6D06-F106B21219B2}"/>
              </a:ext>
            </a:extLst>
          </p:cNvPr>
          <p:cNvSpPr txBox="1"/>
          <p:nvPr/>
        </p:nvSpPr>
        <p:spPr>
          <a:xfrm>
            <a:off x="4268558" y="1308603"/>
            <a:ext cx="4363671" cy="276999"/>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sz="1200" b="1">
              <a:latin typeface="Calibri"/>
              <a:cs typeface="Calibri"/>
            </a:endParaRPr>
          </a:p>
        </p:txBody>
      </p:sp>
      <p:sp>
        <p:nvSpPr>
          <p:cNvPr id="24" name="TextBox 23">
            <a:extLst>
              <a:ext uri="{FF2B5EF4-FFF2-40B4-BE49-F238E27FC236}">
                <a16:creationId xmlns:a16="http://schemas.microsoft.com/office/drawing/2014/main" id="{24FF7E50-864F-85B0-3BDF-9C73939137C2}"/>
              </a:ext>
            </a:extLst>
          </p:cNvPr>
          <p:cNvSpPr txBox="1"/>
          <p:nvPr/>
        </p:nvSpPr>
        <p:spPr>
          <a:xfrm>
            <a:off x="576456" y="4210285"/>
            <a:ext cx="2664414" cy="830997"/>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indent="-228600">
              <a:buFont typeface="Wingdings"/>
              <a:buChar char="Ø"/>
            </a:pPr>
            <a:r>
              <a:rPr lang="en-US">
                <a:latin typeface="Calibri"/>
                <a:cs typeface="Arial"/>
              </a:rPr>
              <a:t> </a:t>
            </a:r>
            <a:r>
              <a:rPr lang="en-US">
                <a:solidFill>
                  <a:srgbClr val="9932CC"/>
                </a:solidFill>
                <a:latin typeface="Calibri"/>
                <a:cs typeface="Arial"/>
              </a:rPr>
              <a:t>65%</a:t>
            </a:r>
            <a:r>
              <a:rPr lang="en-US">
                <a:latin typeface="Calibri"/>
                <a:cs typeface="Arial"/>
              </a:rPr>
              <a:t> of Transactions.</a:t>
            </a:r>
            <a:endParaRPr lang="en-US">
              <a:latin typeface="Arial" panose="020B0604020202020204"/>
              <a:cs typeface="Arial"/>
            </a:endParaRPr>
          </a:p>
        </p:txBody>
      </p:sp>
      <p:sp>
        <p:nvSpPr>
          <p:cNvPr id="11" name="TextBox 10">
            <a:extLst>
              <a:ext uri="{FF2B5EF4-FFF2-40B4-BE49-F238E27FC236}">
                <a16:creationId xmlns:a16="http://schemas.microsoft.com/office/drawing/2014/main" id="{36EC950F-D593-5641-8106-DB863202A81D}"/>
              </a:ext>
            </a:extLst>
          </p:cNvPr>
          <p:cNvSpPr txBox="1"/>
          <p:nvPr/>
        </p:nvSpPr>
        <p:spPr>
          <a:xfrm>
            <a:off x="283567" y="1254853"/>
            <a:ext cx="3546676"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mn-lt"/>
                <a:cs typeface="Calibri"/>
              </a:rPr>
              <a:t>Transaction Frequency</a:t>
            </a:r>
            <a:endParaRPr lang="en-US">
              <a:latin typeface="Calibri"/>
              <a:cs typeface="Calibri"/>
            </a:endParaRPr>
          </a:p>
        </p:txBody>
      </p:sp>
      <p:sp>
        <p:nvSpPr>
          <p:cNvPr id="15" name="TextBox 14">
            <a:extLst>
              <a:ext uri="{FF2B5EF4-FFF2-40B4-BE49-F238E27FC236}">
                <a16:creationId xmlns:a16="http://schemas.microsoft.com/office/drawing/2014/main" id="{B7C7D8CC-DA5D-7857-188B-D1B78ED2C809}"/>
              </a:ext>
            </a:extLst>
          </p:cNvPr>
          <p:cNvSpPr txBox="1"/>
          <p:nvPr/>
        </p:nvSpPr>
        <p:spPr>
          <a:xfrm>
            <a:off x="4156437" y="1307726"/>
            <a:ext cx="920459"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latin typeface="Calibri"/>
                <a:cs typeface="Calibri"/>
              </a:rPr>
              <a:t>65%</a:t>
            </a:r>
            <a:endParaRPr lang="en-US" sz="1600" b="1" i="1"/>
          </a:p>
        </p:txBody>
      </p:sp>
      <p:sp>
        <p:nvSpPr>
          <p:cNvPr id="17" name="TextBox 16">
            <a:extLst>
              <a:ext uri="{FF2B5EF4-FFF2-40B4-BE49-F238E27FC236}">
                <a16:creationId xmlns:a16="http://schemas.microsoft.com/office/drawing/2014/main" id="{72914FA0-3136-2459-8F89-0114EEBDC2C3}"/>
              </a:ext>
            </a:extLst>
          </p:cNvPr>
          <p:cNvSpPr txBox="1"/>
          <p:nvPr/>
        </p:nvSpPr>
        <p:spPr>
          <a:xfrm>
            <a:off x="5308388" y="1307726"/>
            <a:ext cx="920459"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latin typeface="Calibri"/>
                <a:cs typeface="Calibri"/>
              </a:rPr>
              <a:t>26%</a:t>
            </a:r>
            <a:endParaRPr lang="en-US" sz="1600" b="1" i="1"/>
          </a:p>
        </p:txBody>
      </p:sp>
      <p:sp>
        <p:nvSpPr>
          <p:cNvPr id="21" name="TextBox 20">
            <a:extLst>
              <a:ext uri="{FF2B5EF4-FFF2-40B4-BE49-F238E27FC236}">
                <a16:creationId xmlns:a16="http://schemas.microsoft.com/office/drawing/2014/main" id="{67CEB309-D013-4860-4DD7-9F3B18D7E626}"/>
              </a:ext>
            </a:extLst>
          </p:cNvPr>
          <p:cNvSpPr txBox="1"/>
          <p:nvPr/>
        </p:nvSpPr>
        <p:spPr>
          <a:xfrm>
            <a:off x="6453438" y="1307726"/>
            <a:ext cx="920459"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latin typeface="Calibri"/>
                <a:cs typeface="Calibri"/>
              </a:rPr>
              <a:t>5%</a:t>
            </a:r>
            <a:endParaRPr lang="en-US" sz="1600" b="1" i="1"/>
          </a:p>
        </p:txBody>
      </p:sp>
      <p:sp>
        <p:nvSpPr>
          <p:cNvPr id="23" name="TextBox 22">
            <a:extLst>
              <a:ext uri="{FF2B5EF4-FFF2-40B4-BE49-F238E27FC236}">
                <a16:creationId xmlns:a16="http://schemas.microsoft.com/office/drawing/2014/main" id="{E960255D-B7A8-2A2F-1311-619A9C99CF6C}"/>
              </a:ext>
            </a:extLst>
          </p:cNvPr>
          <p:cNvSpPr txBox="1"/>
          <p:nvPr/>
        </p:nvSpPr>
        <p:spPr>
          <a:xfrm>
            <a:off x="7590621" y="1307726"/>
            <a:ext cx="920459" cy="338554"/>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i="1">
                <a:latin typeface="Calibri"/>
                <a:cs typeface="Calibri"/>
              </a:rPr>
              <a:t>4%</a:t>
            </a:r>
            <a:endParaRPr lang="en-US" sz="1600" b="1" i="1"/>
          </a:p>
        </p:txBody>
      </p:sp>
      <p:sp>
        <p:nvSpPr>
          <p:cNvPr id="6" name="TextBox 5">
            <a:extLst>
              <a:ext uri="{FF2B5EF4-FFF2-40B4-BE49-F238E27FC236}">
                <a16:creationId xmlns:a16="http://schemas.microsoft.com/office/drawing/2014/main" id="{E2FB58EC-4C4F-2CCE-98ED-CCF0301CE897}"/>
              </a:ext>
            </a:extLst>
          </p:cNvPr>
          <p:cNvSpPr txBox="1"/>
          <p:nvPr/>
        </p:nvSpPr>
        <p:spPr>
          <a:xfrm>
            <a:off x="580079" y="3223772"/>
            <a:ext cx="2480482" cy="193899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latin typeface="Calibri"/>
                <a:cs typeface="Calibri"/>
              </a:rPr>
              <a:t>So </a:t>
            </a:r>
            <a:r>
              <a:rPr lang="en-US">
                <a:solidFill>
                  <a:srgbClr val="9932CC"/>
                </a:solidFill>
                <a:latin typeface="Calibri"/>
                <a:cs typeface="Arial"/>
              </a:rPr>
              <a:t>95%</a:t>
            </a:r>
            <a:r>
              <a:rPr lang="en-US">
                <a:latin typeface="Calibri"/>
                <a:cs typeface="Arial"/>
              </a:rPr>
              <a:t> of Users:</a:t>
            </a:r>
            <a:endParaRPr lang="en-US">
              <a:latin typeface="Arial" panose="020B0604020202020204"/>
              <a:cs typeface="Arial"/>
            </a:endParaRPr>
          </a:p>
          <a:p>
            <a:endParaRPr lang="en-US">
              <a:latin typeface="Calibri"/>
              <a:cs typeface="Arial"/>
            </a:endParaRPr>
          </a:p>
          <a:p>
            <a:pPr lvl="1" indent="-228600">
              <a:buFont typeface="Wingdings" panose="020B0604020202020204" pitchFamily="34" charset="0"/>
              <a:buChar char="Ø"/>
            </a:pPr>
            <a:r>
              <a:rPr lang="en-US">
                <a:latin typeface="Calibri"/>
                <a:cs typeface="Calibri"/>
              </a:rPr>
              <a:t>Used </a:t>
            </a:r>
            <a:r>
              <a:rPr lang="en-US">
                <a:solidFill>
                  <a:srgbClr val="9932CC"/>
                </a:solidFill>
                <a:latin typeface="Calibri"/>
                <a:cs typeface="Calibri"/>
              </a:rPr>
              <a:t>1 to 10</a:t>
            </a:r>
            <a:r>
              <a:rPr lang="en-US">
                <a:latin typeface="Calibri"/>
                <a:cs typeface="Calibri"/>
              </a:rPr>
              <a:t> times</a:t>
            </a:r>
            <a:endParaRPr lang="en-US">
              <a:latin typeface="Calibri"/>
              <a:cs typeface="Arial" panose="020B0604020202020204"/>
            </a:endParaRPr>
          </a:p>
        </p:txBody>
      </p:sp>
      <p:cxnSp>
        <p:nvCxnSpPr>
          <p:cNvPr id="8" name="Straight Arrow Connector 7">
            <a:extLst>
              <a:ext uri="{FF2B5EF4-FFF2-40B4-BE49-F238E27FC236}">
                <a16:creationId xmlns:a16="http://schemas.microsoft.com/office/drawing/2014/main" id="{19E62E83-2143-FD7D-02C7-CC1B503A5C83}"/>
              </a:ext>
            </a:extLst>
          </p:cNvPr>
          <p:cNvCxnSpPr/>
          <p:nvPr/>
        </p:nvCxnSpPr>
        <p:spPr>
          <a:xfrm>
            <a:off x="581778" y="2319540"/>
            <a:ext cx="2514600" cy="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701CD88-BB69-5194-9424-E29637882C91}"/>
              </a:ext>
            </a:extLst>
          </p:cNvPr>
          <p:cNvSpPr txBox="1"/>
          <p:nvPr/>
        </p:nvSpPr>
        <p:spPr>
          <a:xfrm>
            <a:off x="3745007" y="4303060"/>
            <a:ext cx="239857"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0</a:t>
            </a:r>
          </a:p>
        </p:txBody>
      </p:sp>
      <p:sp>
        <p:nvSpPr>
          <p:cNvPr id="28" name="TextBox 27">
            <a:extLst>
              <a:ext uri="{FF2B5EF4-FFF2-40B4-BE49-F238E27FC236}">
                <a16:creationId xmlns:a16="http://schemas.microsoft.com/office/drawing/2014/main" id="{6F7C3934-E6A6-119E-6706-2D4731178C24}"/>
              </a:ext>
            </a:extLst>
          </p:cNvPr>
          <p:cNvSpPr txBox="1"/>
          <p:nvPr/>
        </p:nvSpPr>
        <p:spPr>
          <a:xfrm>
            <a:off x="3664324" y="3704666"/>
            <a:ext cx="333986"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20</a:t>
            </a:r>
          </a:p>
        </p:txBody>
      </p:sp>
      <p:sp>
        <p:nvSpPr>
          <p:cNvPr id="30" name="TextBox 29">
            <a:extLst>
              <a:ext uri="{FF2B5EF4-FFF2-40B4-BE49-F238E27FC236}">
                <a16:creationId xmlns:a16="http://schemas.microsoft.com/office/drawing/2014/main" id="{C1ED7D5F-470C-7DB0-83C6-BC677FF16680}"/>
              </a:ext>
            </a:extLst>
          </p:cNvPr>
          <p:cNvSpPr txBox="1"/>
          <p:nvPr/>
        </p:nvSpPr>
        <p:spPr>
          <a:xfrm>
            <a:off x="3664326" y="3112996"/>
            <a:ext cx="327263"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40</a:t>
            </a:r>
          </a:p>
        </p:txBody>
      </p:sp>
      <p:sp>
        <p:nvSpPr>
          <p:cNvPr id="32" name="TextBox 31">
            <a:extLst>
              <a:ext uri="{FF2B5EF4-FFF2-40B4-BE49-F238E27FC236}">
                <a16:creationId xmlns:a16="http://schemas.microsoft.com/office/drawing/2014/main" id="{74712510-9732-25A0-015C-A0BED247DF46}"/>
              </a:ext>
            </a:extLst>
          </p:cNvPr>
          <p:cNvSpPr txBox="1"/>
          <p:nvPr/>
        </p:nvSpPr>
        <p:spPr>
          <a:xfrm>
            <a:off x="3657602" y="2521324"/>
            <a:ext cx="340709"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60</a:t>
            </a:r>
          </a:p>
        </p:txBody>
      </p:sp>
      <p:sp>
        <p:nvSpPr>
          <p:cNvPr id="35" name="TextBox 34">
            <a:extLst>
              <a:ext uri="{FF2B5EF4-FFF2-40B4-BE49-F238E27FC236}">
                <a16:creationId xmlns:a16="http://schemas.microsoft.com/office/drawing/2014/main" id="{D0F0BBEB-8643-7ED2-ABAF-D15671C3B7A7}"/>
              </a:ext>
            </a:extLst>
          </p:cNvPr>
          <p:cNvSpPr txBox="1"/>
          <p:nvPr/>
        </p:nvSpPr>
        <p:spPr>
          <a:xfrm>
            <a:off x="3664324" y="1929653"/>
            <a:ext cx="333986" cy="252236"/>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80</a:t>
            </a:r>
          </a:p>
        </p:txBody>
      </p:sp>
      <p:sp>
        <p:nvSpPr>
          <p:cNvPr id="38" name="TextBox 37">
            <a:extLst>
              <a:ext uri="{FF2B5EF4-FFF2-40B4-BE49-F238E27FC236}">
                <a16:creationId xmlns:a16="http://schemas.microsoft.com/office/drawing/2014/main" id="{7B073C0B-522C-0BA5-14CB-8F71C4CBF9D6}"/>
              </a:ext>
            </a:extLst>
          </p:cNvPr>
          <p:cNvSpPr txBox="1"/>
          <p:nvPr/>
        </p:nvSpPr>
        <p:spPr>
          <a:xfrm>
            <a:off x="3576920" y="1337984"/>
            <a:ext cx="441561" cy="246221"/>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cs typeface="Arial"/>
              </a:rPr>
              <a:t>100</a:t>
            </a:r>
          </a:p>
        </p:txBody>
      </p:sp>
      <p:sp>
        <p:nvSpPr>
          <p:cNvPr id="16" name="TextBox 15">
            <a:extLst>
              <a:ext uri="{FF2B5EF4-FFF2-40B4-BE49-F238E27FC236}">
                <a16:creationId xmlns:a16="http://schemas.microsoft.com/office/drawing/2014/main" id="{356A1296-BE94-B6B9-7BC2-6A68CD1C21B6}"/>
              </a:ext>
            </a:extLst>
          </p:cNvPr>
          <p:cNvSpPr txBox="1"/>
          <p:nvPr/>
        </p:nvSpPr>
        <p:spPr>
          <a:xfrm>
            <a:off x="2787644" y="2744556"/>
            <a:ext cx="1011871"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cs typeface="Calibri"/>
              </a:rPr>
              <a:t>% of Transactions</a:t>
            </a:r>
          </a:p>
        </p:txBody>
      </p:sp>
      <p:sp>
        <p:nvSpPr>
          <p:cNvPr id="19" name="TextBox 18">
            <a:extLst>
              <a:ext uri="{FF2B5EF4-FFF2-40B4-BE49-F238E27FC236}">
                <a16:creationId xmlns:a16="http://schemas.microsoft.com/office/drawing/2014/main" id="{2A64CED3-8962-872E-250C-FA015D9550F1}"/>
              </a:ext>
            </a:extLst>
          </p:cNvPr>
          <p:cNvSpPr txBox="1"/>
          <p:nvPr/>
        </p:nvSpPr>
        <p:spPr>
          <a:xfrm>
            <a:off x="577953" y="2333508"/>
            <a:ext cx="2237219" cy="1200329"/>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Calibri"/>
                <a:cs typeface="Calibri"/>
              </a:rPr>
              <a:t>Users grouped by usage</a:t>
            </a:r>
          </a:p>
        </p:txBody>
      </p:sp>
      <p:sp>
        <p:nvSpPr>
          <p:cNvPr id="4" name="TextBox 3">
            <a:extLst>
              <a:ext uri="{FF2B5EF4-FFF2-40B4-BE49-F238E27FC236}">
                <a16:creationId xmlns:a16="http://schemas.microsoft.com/office/drawing/2014/main" id="{7AFD3290-95A3-8516-20C9-18219E8A6672}"/>
              </a:ext>
            </a:extLst>
          </p:cNvPr>
          <p:cNvSpPr txBox="1"/>
          <p:nvPr/>
        </p:nvSpPr>
        <p:spPr>
          <a:xfrm>
            <a:off x="321879" y="1967405"/>
            <a:ext cx="28969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latin typeface="Calibri"/>
              </a:rPr>
              <a:t>(Transaction Count = 42,301)</a:t>
            </a:r>
            <a:endParaRPr lang="en-US" sz="1800"/>
          </a:p>
        </p:txBody>
      </p:sp>
    </p:spTree>
    <p:extLst>
      <p:ext uri="{BB962C8B-B14F-4D97-AF65-F5344CB8AC3E}">
        <p14:creationId xmlns:p14="http://schemas.microsoft.com/office/powerpoint/2010/main" val="219139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BB470F7-C1DC-C852-0F63-C687B48F100A}"/>
              </a:ext>
            </a:extLst>
          </p:cNvPr>
          <p:cNvSpPr txBox="1"/>
          <p:nvPr/>
        </p:nvSpPr>
        <p:spPr>
          <a:xfrm>
            <a:off x="275530" y="2486900"/>
            <a:ext cx="2852529" cy="2308324"/>
          </a:xfrm>
          <a:prstGeom prst="rect">
            <a:avLst/>
          </a:prstGeom>
          <a:noFill/>
        </p:spPr>
        <p:txBody>
          <a:bodyPr wrap="square" lIns="91440" tIns="45720" rIns="91440" bIns="45720" anchor="t">
            <a:spAutoFit/>
          </a:bodyPr>
          <a:lstStyle/>
          <a:p>
            <a:pPr marL="285750" indent="-285750">
              <a:buFont typeface="Arial"/>
              <a:buChar char="•"/>
            </a:pPr>
            <a:r>
              <a:rPr lang="en-US" sz="1800">
                <a:ea typeface="+mn-lt"/>
                <a:cs typeface="+mn-lt"/>
              </a:rPr>
              <a:t>429 were only one word.</a:t>
            </a:r>
            <a:endParaRPr lang="en-US">
              <a:cs typeface="Calibri" panose="020F0502020204030204"/>
            </a:endParaRPr>
          </a:p>
          <a:p>
            <a:pPr marL="571500" lvl="1" indent="-228600">
              <a:buFont typeface="Wingdings"/>
              <a:buChar char="Ø"/>
            </a:pPr>
            <a:r>
              <a:rPr lang="en-US" sz="1800">
                <a:ea typeface="+mn-lt"/>
                <a:cs typeface="+mn-lt"/>
              </a:rPr>
              <a:t>80% comments were 'No', 'Nope', or 'Unhelpful'.</a:t>
            </a:r>
            <a:endParaRPr lang="en-US">
              <a:cs typeface="Calibri" panose="020F0502020204030204"/>
            </a:endParaRPr>
          </a:p>
          <a:p>
            <a:pPr marL="571500" lvl="1" indent="-228600">
              <a:buFont typeface="Wingdings"/>
              <a:buChar char="Ø"/>
            </a:pPr>
            <a:r>
              <a:rPr lang="en-US" sz="1800">
                <a:ea typeface="+mn-lt"/>
                <a:cs typeface="+mn-lt"/>
              </a:rPr>
              <a:t>20% comments were 'Yes', 'Perfect', 'Thanks', or ‘Helpful'</a:t>
            </a:r>
            <a:endParaRPr lang="en-US">
              <a:cs typeface="Calibri" panose="020F0502020204030204"/>
            </a:endParaRPr>
          </a:p>
          <a:p>
            <a:pPr marL="342900" indent="-342900">
              <a:buAutoNum type="arabicPeriod"/>
            </a:pPr>
            <a:endParaRPr lang="en-US" sz="1800">
              <a:ea typeface="+mn-lt"/>
              <a:cs typeface="Arial"/>
            </a:endParaRPr>
          </a:p>
        </p:txBody>
      </p:sp>
      <p:sp>
        <p:nvSpPr>
          <p:cNvPr id="4" name="TextBox 3">
            <a:extLst>
              <a:ext uri="{FF2B5EF4-FFF2-40B4-BE49-F238E27FC236}">
                <a16:creationId xmlns:a16="http://schemas.microsoft.com/office/drawing/2014/main" id="{477C9CA7-817A-04A9-EBE0-E14787DF5A9C}"/>
              </a:ext>
            </a:extLst>
          </p:cNvPr>
          <p:cNvSpPr txBox="1"/>
          <p:nvPr/>
        </p:nvSpPr>
        <p:spPr>
          <a:xfrm>
            <a:off x="451878" y="1092632"/>
            <a:ext cx="82449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latin typeface="Calibri"/>
                <a:cs typeface="Arial"/>
              </a:rPr>
              <a:t>User Comments: Word Frequency for </a:t>
            </a:r>
            <a:r>
              <a:rPr lang="en-US" sz="2000" b="1" err="1">
                <a:latin typeface="Calibri"/>
                <a:cs typeface="Arial"/>
              </a:rPr>
              <a:t>QnA</a:t>
            </a:r>
            <a:endParaRPr lang="en-US" sz="2000" b="1">
              <a:latin typeface="Calibri"/>
              <a:cs typeface="Arial"/>
            </a:endParaRPr>
          </a:p>
        </p:txBody>
      </p:sp>
      <p:pic>
        <p:nvPicPr>
          <p:cNvPr id="2" name="Picture 2" descr="Chart, histogram&#10;&#10;Description automatically generated">
            <a:extLst>
              <a:ext uri="{FF2B5EF4-FFF2-40B4-BE49-F238E27FC236}">
                <a16:creationId xmlns:a16="http://schemas.microsoft.com/office/drawing/2014/main" id="{096FC76E-91BE-9D1A-E403-109920DE33D1}"/>
              </a:ext>
            </a:extLst>
          </p:cNvPr>
          <p:cNvPicPr>
            <a:picLocks noChangeAspect="1"/>
          </p:cNvPicPr>
          <p:nvPr/>
        </p:nvPicPr>
        <p:blipFill rotWithShape="1">
          <a:blip r:embed="rId2"/>
          <a:srcRect l="2004" t="3495" b="2957"/>
          <a:stretch/>
        </p:blipFill>
        <p:spPr>
          <a:xfrm>
            <a:off x="4182142" y="1779798"/>
            <a:ext cx="4860071" cy="3457651"/>
          </a:xfrm>
          <a:prstGeom prst="rect">
            <a:avLst/>
          </a:prstGeom>
        </p:spPr>
      </p:pic>
      <p:sp>
        <p:nvSpPr>
          <p:cNvPr id="5" name="TextBox 4">
            <a:extLst>
              <a:ext uri="{FF2B5EF4-FFF2-40B4-BE49-F238E27FC236}">
                <a16:creationId xmlns:a16="http://schemas.microsoft.com/office/drawing/2014/main" id="{407A5814-EF11-8D64-A827-5272FCEB7697}"/>
              </a:ext>
            </a:extLst>
          </p:cNvPr>
          <p:cNvSpPr txBox="1"/>
          <p:nvPr/>
        </p:nvSpPr>
        <p:spPr>
          <a:xfrm>
            <a:off x="3437825" y="3352483"/>
            <a:ext cx="825875" cy="369332"/>
          </a:xfrm>
          <a:prstGeom prst="rect">
            <a:avLst/>
          </a:prstGeom>
          <a:noFill/>
        </p:spPr>
        <p:txBody>
          <a:bodyPr wrap="square" lIns="91440" tIns="45720" rIns="91440" bIns="45720" anchor="t">
            <a:spAutoFit/>
          </a:bodyPr>
          <a:lstStyle/>
          <a:p>
            <a:r>
              <a:rPr lang="en-US" sz="900" b="1">
                <a:ea typeface="+mn-lt"/>
                <a:cs typeface="Arial"/>
              </a:rPr>
              <a:t>Word Count Frequency</a:t>
            </a:r>
            <a:endParaRPr lang="en-US"/>
          </a:p>
        </p:txBody>
      </p:sp>
      <p:sp>
        <p:nvSpPr>
          <p:cNvPr id="6" name="TextBox 5">
            <a:extLst>
              <a:ext uri="{FF2B5EF4-FFF2-40B4-BE49-F238E27FC236}">
                <a16:creationId xmlns:a16="http://schemas.microsoft.com/office/drawing/2014/main" id="{F3A9CBDE-4421-2148-1521-3480451F34C6}"/>
              </a:ext>
            </a:extLst>
          </p:cNvPr>
          <p:cNvSpPr txBox="1"/>
          <p:nvPr/>
        </p:nvSpPr>
        <p:spPr>
          <a:xfrm>
            <a:off x="4337890" y="5282291"/>
            <a:ext cx="4859332" cy="230832"/>
          </a:xfrm>
          <a:prstGeom prst="rect">
            <a:avLst/>
          </a:prstGeom>
          <a:noFill/>
        </p:spPr>
        <p:txBody>
          <a:bodyPr wrap="square" lIns="91440" tIns="45720" rIns="91440" bIns="45720" anchor="t">
            <a:spAutoFit/>
          </a:bodyPr>
          <a:lstStyle/>
          <a:p>
            <a:pPr algn="ctr"/>
            <a:r>
              <a:rPr lang="en-US" sz="900" b="1">
                <a:ea typeface="+mn-lt"/>
                <a:cs typeface="Arial"/>
              </a:rPr>
              <a:t>Comment Word Count</a:t>
            </a:r>
            <a:endParaRPr lang="en-US"/>
          </a:p>
        </p:txBody>
      </p:sp>
      <p:sp>
        <p:nvSpPr>
          <p:cNvPr id="7" name="TextBox 6">
            <a:extLst>
              <a:ext uri="{FF2B5EF4-FFF2-40B4-BE49-F238E27FC236}">
                <a16:creationId xmlns:a16="http://schemas.microsoft.com/office/drawing/2014/main" id="{54D312F9-B97A-88C2-8745-133A684E4FAC}"/>
              </a:ext>
            </a:extLst>
          </p:cNvPr>
          <p:cNvSpPr txBox="1"/>
          <p:nvPr/>
        </p:nvSpPr>
        <p:spPr>
          <a:xfrm>
            <a:off x="3200400" y="3200400"/>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9" name="TextBox 8">
            <a:extLst>
              <a:ext uri="{FF2B5EF4-FFF2-40B4-BE49-F238E27FC236}">
                <a16:creationId xmlns:a16="http://schemas.microsoft.com/office/drawing/2014/main" id="{FC647889-AD47-3093-8F52-2D8ED2647F0B}"/>
              </a:ext>
            </a:extLst>
          </p:cNvPr>
          <p:cNvSpPr txBox="1"/>
          <p:nvPr/>
        </p:nvSpPr>
        <p:spPr>
          <a:xfrm>
            <a:off x="273660" y="1713680"/>
            <a:ext cx="3048871" cy="646331"/>
          </a:xfrm>
          <a:prstGeom prst="rect">
            <a:avLst/>
          </a:prstGeom>
          <a:noFill/>
        </p:spPr>
        <p:txBody>
          <a:bodyPr wrap="square" lIns="91440" tIns="45720" rIns="91440" bIns="45720" anchor="t">
            <a:spAutoFit/>
          </a:bodyPr>
          <a:lstStyle/>
          <a:p>
            <a:pPr marL="285750" indent="-285750">
              <a:buFont typeface="Arial"/>
              <a:buChar char="•"/>
            </a:pPr>
            <a:r>
              <a:rPr lang="en-US" sz="1800">
                <a:ea typeface="+mn-lt"/>
                <a:cs typeface="+mn-lt"/>
              </a:rPr>
              <a:t>Most comments contained less than 10 words.</a:t>
            </a:r>
            <a:endParaRPr lang="en-US">
              <a:cs typeface="Calibri" panose="020F0502020204030204"/>
            </a:endParaRPr>
          </a:p>
        </p:txBody>
      </p:sp>
      <p:sp>
        <p:nvSpPr>
          <p:cNvPr id="8" name="Title 1">
            <a:extLst>
              <a:ext uri="{FF2B5EF4-FFF2-40B4-BE49-F238E27FC236}">
                <a16:creationId xmlns:a16="http://schemas.microsoft.com/office/drawing/2014/main" id="{5DBDA048-8793-D05E-1F4B-F9856A635A59}"/>
              </a:ext>
            </a:extLst>
          </p:cNvPr>
          <p:cNvSpPr>
            <a:spLocks noGrp="1"/>
          </p:cNvSpPr>
          <p:nvPr>
            <p:ph type="title"/>
          </p:nvPr>
        </p:nvSpPr>
        <p:spPr>
          <a:xfrm>
            <a:off x="386231" y="156155"/>
            <a:ext cx="8370793" cy="536972"/>
          </a:xfrm>
        </p:spPr>
        <p:txBody>
          <a:bodyPr lIns="91440" tIns="45720" rIns="91440" bIns="45720" anchor="t">
            <a:normAutofit/>
          </a:bodyPr>
          <a:lstStyle/>
          <a:p>
            <a:pPr marL="285750"/>
            <a:r>
              <a:rPr lang="en-US" sz="2400">
                <a:latin typeface="Calibri"/>
                <a:cs typeface="Arial"/>
              </a:rPr>
              <a:t>How can we improve JARVIS?</a:t>
            </a:r>
            <a:endParaRPr lang="en-US" sz="2400">
              <a:latin typeface="Calibri"/>
              <a:cs typeface="Calibri"/>
            </a:endParaRPr>
          </a:p>
        </p:txBody>
      </p:sp>
    </p:spTree>
    <p:extLst>
      <p:ext uri="{BB962C8B-B14F-4D97-AF65-F5344CB8AC3E}">
        <p14:creationId xmlns:p14="http://schemas.microsoft.com/office/powerpoint/2010/main" val="378354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wipe(left)">
                                      <p:cBhvr>
                                        <p:cTn id="12" dur="500"/>
                                        <p:tgtEl>
                                          <p:spTgt spid="15">
                                            <p:txEl>
                                              <p:pRg st="0" end="0"/>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animEffect transition="in" filter="wipe(left)">
                                      <p:cBhvr>
                                        <p:cTn id="15" dur="500"/>
                                        <p:tgtEl>
                                          <p:spTgt spid="15">
                                            <p:txEl>
                                              <p:pRg st="1" end="1"/>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5">
                                            <p:txEl>
                                              <p:pRg st="2" end="2"/>
                                            </p:txEl>
                                          </p:spTgt>
                                        </p:tgtEl>
                                        <p:attrNameLst>
                                          <p:attrName>style.visibility</p:attrName>
                                        </p:attrNameLst>
                                      </p:cBhvr>
                                      <p:to>
                                        <p:strVal val="visible"/>
                                      </p:to>
                                    </p:set>
                                    <p:animEffect transition="in" filter="wipe(left)">
                                      <p:cBhvr>
                                        <p:cTn id="18"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388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FA0104-8BA0-F921-0383-B5AECC62CFE1}"/>
              </a:ext>
            </a:extLst>
          </p:cNvPr>
          <p:cNvSpPr>
            <a:spLocks noGrp="1"/>
          </p:cNvSpPr>
          <p:nvPr>
            <p:ph type="body" sz="half" idx="2"/>
          </p:nvPr>
        </p:nvSpPr>
        <p:spPr>
          <a:xfrm>
            <a:off x="629840" y="1222513"/>
            <a:ext cx="8056960" cy="3135727"/>
          </a:xfrm>
        </p:spPr>
        <p:txBody>
          <a:bodyPr vert="horz" lIns="91440" tIns="45720" rIns="91440" bIns="45720" rtlCol="0" anchor="t">
            <a:normAutofit/>
          </a:bodyPr>
          <a:lstStyle/>
          <a:p>
            <a:r>
              <a:rPr lang="en-US" sz="1800">
                <a:cs typeface="Arial"/>
              </a:rPr>
              <a:t>What we did to answer the business question:</a:t>
            </a:r>
          </a:p>
          <a:p>
            <a:pPr marL="342900" indent="-342900">
              <a:buFont typeface="+mj-lt"/>
              <a:buAutoNum type="arabicPeriod"/>
            </a:pPr>
            <a:r>
              <a:rPr lang="en-US" sz="1800">
                <a:cs typeface="Arial"/>
              </a:rPr>
              <a:t>Average time underutilized due to repeated questions typed in JARVIS.</a:t>
            </a:r>
          </a:p>
          <a:p>
            <a:pPr marL="342900" indent="-342900">
              <a:buFont typeface="+mj-lt"/>
              <a:buAutoNum type="arabicPeriod"/>
            </a:pPr>
            <a:r>
              <a:rPr lang="en-US" sz="1800">
                <a:cs typeface="Arial"/>
              </a:rPr>
              <a:t>Grouped similar(99%) questions within an hour of each other as repeated questions.</a:t>
            </a:r>
          </a:p>
          <a:p>
            <a:pPr marL="342900" indent="-342900">
              <a:buFont typeface="+mj-lt"/>
              <a:buAutoNum type="arabicPeriod"/>
            </a:pPr>
            <a:r>
              <a:rPr lang="en-US" sz="1800">
                <a:cs typeface="Arial"/>
              </a:rPr>
              <a:t>Confidence scores for the grouped questions</a:t>
            </a:r>
          </a:p>
          <a:p>
            <a:pPr marL="342900" indent="-342900">
              <a:buFont typeface="+mj-lt"/>
              <a:buAutoNum type="arabicPeriod"/>
            </a:pPr>
            <a:r>
              <a:rPr lang="en-US" sz="1800">
                <a:cs typeface="Arial"/>
              </a:rPr>
              <a:t>Average time spent on each question.</a:t>
            </a:r>
          </a:p>
          <a:p>
            <a:pPr marL="342900" indent="-342900">
              <a:buFont typeface="+mj-lt"/>
              <a:buAutoNum type="arabicPeriod"/>
            </a:pPr>
            <a:endParaRPr lang="en-US" sz="1800">
              <a:cs typeface="Arial"/>
            </a:endParaRPr>
          </a:p>
        </p:txBody>
      </p:sp>
      <p:sp>
        <p:nvSpPr>
          <p:cNvPr id="7" name="Title 1">
            <a:extLst>
              <a:ext uri="{FF2B5EF4-FFF2-40B4-BE49-F238E27FC236}">
                <a16:creationId xmlns:a16="http://schemas.microsoft.com/office/drawing/2014/main" id="{9F50F833-C323-E31F-822A-68F3FF168344}"/>
              </a:ext>
            </a:extLst>
          </p:cNvPr>
          <p:cNvSpPr txBox="1">
            <a:spLocks/>
          </p:cNvSpPr>
          <p:nvPr/>
        </p:nvSpPr>
        <p:spPr>
          <a:xfrm>
            <a:off x="386231" y="131255"/>
            <a:ext cx="8370793" cy="536972"/>
          </a:xfrm>
        </p:spPr>
        <p:txBody>
          <a:bodyPr anchor="b">
            <a:normAutofit/>
          </a:bodyPr>
          <a:lstStyle>
            <a:lvl1pPr algn="ctr" defTabSz="457189" rtl="0" eaLnBrk="1" latinLnBrk="0" hangingPunct="1">
              <a:spcBef>
                <a:spcPct val="0"/>
              </a:spcBef>
              <a:buNone/>
              <a:defRPr sz="2400" b="1" i="0" kern="1200" baseline="0">
                <a:solidFill>
                  <a:srgbClr val="000000"/>
                </a:solidFill>
                <a:latin typeface="Calibri Light" panose="020F0302020204030204" pitchFamily="34" charset="0"/>
                <a:ea typeface="+mj-ea"/>
                <a:cs typeface="+mj-cs"/>
              </a:defRPr>
            </a:lvl1pPr>
          </a:lstStyle>
          <a:p>
            <a:pPr marL="285750"/>
            <a:r>
              <a:rPr lang="en-US">
                <a:latin typeface="Calibri"/>
                <a:cs typeface="Arial"/>
              </a:rPr>
              <a:t>Why to improve </a:t>
            </a:r>
            <a:r>
              <a:rPr lang="en-US" err="1">
                <a:latin typeface="Calibri"/>
                <a:cs typeface="Arial"/>
              </a:rPr>
              <a:t>QnA</a:t>
            </a:r>
            <a:r>
              <a:rPr lang="en-US">
                <a:latin typeface="Calibri"/>
                <a:cs typeface="Arial"/>
              </a:rPr>
              <a:t> for better user experience?</a:t>
            </a:r>
          </a:p>
        </p:txBody>
      </p:sp>
    </p:spTree>
    <p:extLst>
      <p:ext uri="{BB962C8B-B14F-4D97-AF65-F5344CB8AC3E}">
        <p14:creationId xmlns:p14="http://schemas.microsoft.com/office/powerpoint/2010/main" val="364164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left)">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wipe(left)">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wipe(left)">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82BF96-A7DB-5530-97C7-64F314906F10}"/>
              </a:ext>
            </a:extLst>
          </p:cNvPr>
          <p:cNvSpPr txBox="1"/>
          <p:nvPr/>
        </p:nvSpPr>
        <p:spPr>
          <a:xfrm>
            <a:off x="464445" y="1111399"/>
            <a:ext cx="86257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cs typeface="Arial"/>
              </a:rPr>
              <a:t>Confidence scores </a:t>
            </a:r>
            <a:r>
              <a:rPr lang="en-US" sz="2000">
                <a:cs typeface="Arial"/>
              </a:rPr>
              <a:t>on repeating questions for </a:t>
            </a:r>
            <a:r>
              <a:rPr lang="en-US" sz="2000" b="1">
                <a:cs typeface="Arial"/>
              </a:rPr>
              <a:t>LUIS </a:t>
            </a:r>
            <a:r>
              <a:rPr lang="en-US" sz="2000">
                <a:cs typeface="Arial"/>
              </a:rPr>
              <a:t>(Total Repeated Inputs = 141)</a:t>
            </a:r>
          </a:p>
        </p:txBody>
      </p:sp>
      <p:sp>
        <p:nvSpPr>
          <p:cNvPr id="14" name="TextBox 13">
            <a:extLst>
              <a:ext uri="{FF2B5EF4-FFF2-40B4-BE49-F238E27FC236}">
                <a16:creationId xmlns:a16="http://schemas.microsoft.com/office/drawing/2014/main" id="{DDBE3200-40A5-DFC7-0F27-0932856E7B25}"/>
              </a:ext>
            </a:extLst>
          </p:cNvPr>
          <p:cNvSpPr txBox="1"/>
          <p:nvPr/>
        </p:nvSpPr>
        <p:spPr>
          <a:xfrm>
            <a:off x="386231" y="1868556"/>
            <a:ext cx="3271369" cy="2031325"/>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1800"/>
              <a:t>Mean score of 94%</a:t>
            </a:r>
            <a:endParaRPr lang="en-US" sz="1800">
              <a:cs typeface="Calibri"/>
            </a:endParaRPr>
          </a:p>
          <a:p>
            <a:pPr marL="457200" indent="-457200">
              <a:buFont typeface="Arial" panose="020B0604020202020204" pitchFamily="34" charset="0"/>
              <a:buChar char="•"/>
            </a:pPr>
            <a:r>
              <a:rPr lang="en-US" sz="1800"/>
              <a:t>More than 50% have 100% confidence scores</a:t>
            </a:r>
          </a:p>
          <a:p>
            <a:pPr marL="457200" indent="-457200">
              <a:buFont typeface="Arial" panose="020B0604020202020204" pitchFamily="34" charset="0"/>
              <a:buChar char="•"/>
            </a:pPr>
            <a:r>
              <a:rPr lang="en-US" sz="1800">
                <a:solidFill>
                  <a:schemeClr val="accent2"/>
                </a:solidFill>
                <a:cs typeface="Arial"/>
              </a:rPr>
              <a:t>80% of repeated question are from People plugin (44)</a:t>
            </a:r>
          </a:p>
          <a:p>
            <a:pPr marL="457200" indent="-457200">
              <a:buFont typeface="Arial" panose="020B0604020202020204" pitchFamily="34" charset="0"/>
              <a:buChar char="•"/>
            </a:pPr>
            <a:r>
              <a:rPr lang="en-US" sz="1800">
                <a:solidFill>
                  <a:schemeClr val="accent2"/>
                </a:solidFill>
                <a:cs typeface="Arial"/>
              </a:rPr>
              <a:t>9% are General plugin (1)</a:t>
            </a:r>
          </a:p>
          <a:p>
            <a:pPr marL="457200" indent="-457200">
              <a:buFont typeface="Arial" panose="020B0604020202020204" pitchFamily="34" charset="0"/>
              <a:buChar char="•"/>
            </a:pPr>
            <a:endParaRPr lang="en-US" sz="1800"/>
          </a:p>
        </p:txBody>
      </p:sp>
      <p:grpSp>
        <p:nvGrpSpPr>
          <p:cNvPr id="2" name="Group 1">
            <a:extLst>
              <a:ext uri="{FF2B5EF4-FFF2-40B4-BE49-F238E27FC236}">
                <a16:creationId xmlns:a16="http://schemas.microsoft.com/office/drawing/2014/main" id="{DAE3F17D-10F7-837A-D88A-11EE3E491526}"/>
              </a:ext>
            </a:extLst>
          </p:cNvPr>
          <p:cNvGrpSpPr/>
          <p:nvPr/>
        </p:nvGrpSpPr>
        <p:grpSpPr>
          <a:xfrm>
            <a:off x="3688340" y="1773332"/>
            <a:ext cx="5401900" cy="3783400"/>
            <a:chOff x="3688340" y="2578402"/>
            <a:chExt cx="5401900" cy="3783400"/>
          </a:xfrm>
        </p:grpSpPr>
        <p:pic>
          <p:nvPicPr>
            <p:cNvPr id="8" name="Picture 9" descr="Chart, histogram&#10;&#10;Description automatically generated">
              <a:extLst>
                <a:ext uri="{FF2B5EF4-FFF2-40B4-BE49-F238E27FC236}">
                  <a16:creationId xmlns:a16="http://schemas.microsoft.com/office/drawing/2014/main" id="{2A247F78-6C60-99BE-E16F-8FE2864AF420}"/>
                </a:ext>
              </a:extLst>
            </p:cNvPr>
            <p:cNvPicPr>
              <a:picLocks noChangeAspect="1"/>
            </p:cNvPicPr>
            <p:nvPr/>
          </p:nvPicPr>
          <p:blipFill>
            <a:blip r:embed="rId3"/>
            <a:stretch>
              <a:fillRect/>
            </a:stretch>
          </p:blipFill>
          <p:spPr>
            <a:xfrm>
              <a:off x="4312677" y="2578402"/>
              <a:ext cx="4639995" cy="3043562"/>
            </a:xfrm>
            <a:prstGeom prst="rect">
              <a:avLst/>
            </a:prstGeom>
          </p:spPr>
        </p:pic>
        <p:sp>
          <p:nvSpPr>
            <p:cNvPr id="9" name="Rectangle 8">
              <a:extLst>
                <a:ext uri="{FF2B5EF4-FFF2-40B4-BE49-F238E27FC236}">
                  <a16:creationId xmlns:a16="http://schemas.microsoft.com/office/drawing/2014/main" id="{432EA88E-568B-75DC-9F43-75D863A02CE7}"/>
                </a:ext>
              </a:extLst>
            </p:cNvPr>
            <p:cNvSpPr/>
            <p:nvPr/>
          </p:nvSpPr>
          <p:spPr>
            <a:xfrm>
              <a:off x="4312677" y="2673626"/>
              <a:ext cx="159932" cy="28624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ACEB3A5F-3CAB-B045-3062-5678B4FE2129}"/>
                </a:ext>
              </a:extLst>
            </p:cNvPr>
            <p:cNvSpPr/>
            <p:nvPr/>
          </p:nvSpPr>
          <p:spPr>
            <a:xfrm rot="5400000">
              <a:off x="6540742" y="3463086"/>
              <a:ext cx="244778" cy="43810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TextBox 11">
              <a:extLst>
                <a:ext uri="{FF2B5EF4-FFF2-40B4-BE49-F238E27FC236}">
                  <a16:creationId xmlns:a16="http://schemas.microsoft.com/office/drawing/2014/main" id="{45A5305D-A94D-37CE-82A1-B2EFAED0B4F9}"/>
                </a:ext>
              </a:extLst>
            </p:cNvPr>
            <p:cNvSpPr txBox="1"/>
            <p:nvPr/>
          </p:nvSpPr>
          <p:spPr>
            <a:xfrm>
              <a:off x="4682049" y="5536096"/>
              <a:ext cx="626165" cy="369332"/>
            </a:xfrm>
            <a:prstGeom prst="rect">
              <a:avLst/>
            </a:prstGeom>
            <a:noFill/>
          </p:spPr>
          <p:txBody>
            <a:bodyPr wrap="square" rtlCol="0">
              <a:spAutoFit/>
            </a:bodyPr>
            <a:lstStyle/>
            <a:p>
              <a:r>
                <a:rPr lang="en-US" sz="1800"/>
                <a:t>20</a:t>
              </a:r>
            </a:p>
          </p:txBody>
        </p:sp>
        <p:sp>
          <p:nvSpPr>
            <p:cNvPr id="13" name="TextBox 12">
              <a:extLst>
                <a:ext uri="{FF2B5EF4-FFF2-40B4-BE49-F238E27FC236}">
                  <a16:creationId xmlns:a16="http://schemas.microsoft.com/office/drawing/2014/main" id="{9B52D2C9-6A74-58F4-C7D5-706D044288BD}"/>
                </a:ext>
              </a:extLst>
            </p:cNvPr>
            <p:cNvSpPr txBox="1"/>
            <p:nvPr/>
          </p:nvSpPr>
          <p:spPr>
            <a:xfrm>
              <a:off x="3999594" y="5040570"/>
              <a:ext cx="626165" cy="369332"/>
            </a:xfrm>
            <a:prstGeom prst="rect">
              <a:avLst/>
            </a:prstGeom>
            <a:noFill/>
          </p:spPr>
          <p:txBody>
            <a:bodyPr wrap="square" rtlCol="0">
              <a:spAutoFit/>
            </a:bodyPr>
            <a:lstStyle/>
            <a:p>
              <a:r>
                <a:rPr lang="en-US" sz="1800"/>
                <a:t>20</a:t>
              </a:r>
            </a:p>
          </p:txBody>
        </p:sp>
        <p:sp>
          <p:nvSpPr>
            <p:cNvPr id="15" name="TextBox 14">
              <a:extLst>
                <a:ext uri="{FF2B5EF4-FFF2-40B4-BE49-F238E27FC236}">
                  <a16:creationId xmlns:a16="http://schemas.microsoft.com/office/drawing/2014/main" id="{B1D1F6EF-7C78-B0A7-73E4-49DAAEA88443}"/>
                </a:ext>
              </a:extLst>
            </p:cNvPr>
            <p:cNvSpPr txBox="1"/>
            <p:nvPr/>
          </p:nvSpPr>
          <p:spPr>
            <a:xfrm>
              <a:off x="5650208" y="5536096"/>
              <a:ext cx="626165" cy="369332"/>
            </a:xfrm>
            <a:prstGeom prst="rect">
              <a:avLst/>
            </a:prstGeom>
            <a:noFill/>
          </p:spPr>
          <p:txBody>
            <a:bodyPr wrap="square" rtlCol="0">
              <a:spAutoFit/>
            </a:bodyPr>
            <a:lstStyle/>
            <a:p>
              <a:r>
                <a:rPr lang="en-US" sz="1800"/>
                <a:t>40</a:t>
              </a:r>
            </a:p>
          </p:txBody>
        </p:sp>
        <p:sp>
          <p:nvSpPr>
            <p:cNvPr id="16" name="TextBox 15">
              <a:extLst>
                <a:ext uri="{FF2B5EF4-FFF2-40B4-BE49-F238E27FC236}">
                  <a16:creationId xmlns:a16="http://schemas.microsoft.com/office/drawing/2014/main" id="{BF1AE538-11C9-3159-B37E-995426C1A4CC}"/>
                </a:ext>
              </a:extLst>
            </p:cNvPr>
            <p:cNvSpPr txBox="1"/>
            <p:nvPr/>
          </p:nvSpPr>
          <p:spPr>
            <a:xfrm>
              <a:off x="3999594" y="4561236"/>
              <a:ext cx="626165" cy="369332"/>
            </a:xfrm>
            <a:prstGeom prst="rect">
              <a:avLst/>
            </a:prstGeom>
            <a:noFill/>
          </p:spPr>
          <p:txBody>
            <a:bodyPr wrap="square" rtlCol="0">
              <a:spAutoFit/>
            </a:bodyPr>
            <a:lstStyle/>
            <a:p>
              <a:r>
                <a:rPr lang="en-US" sz="1800"/>
                <a:t>40</a:t>
              </a:r>
            </a:p>
          </p:txBody>
        </p:sp>
        <p:sp>
          <p:nvSpPr>
            <p:cNvPr id="17" name="TextBox 16">
              <a:extLst>
                <a:ext uri="{FF2B5EF4-FFF2-40B4-BE49-F238E27FC236}">
                  <a16:creationId xmlns:a16="http://schemas.microsoft.com/office/drawing/2014/main" id="{668E55CC-752B-EDB5-3593-E2175295A144}"/>
                </a:ext>
              </a:extLst>
            </p:cNvPr>
            <p:cNvSpPr txBox="1"/>
            <p:nvPr/>
          </p:nvSpPr>
          <p:spPr>
            <a:xfrm>
              <a:off x="7486650" y="5512174"/>
              <a:ext cx="626165" cy="369332"/>
            </a:xfrm>
            <a:prstGeom prst="rect">
              <a:avLst/>
            </a:prstGeom>
            <a:noFill/>
          </p:spPr>
          <p:txBody>
            <a:bodyPr wrap="square" rtlCol="0">
              <a:spAutoFit/>
            </a:bodyPr>
            <a:lstStyle/>
            <a:p>
              <a:r>
                <a:rPr lang="en-US" sz="1800"/>
                <a:t>80</a:t>
              </a:r>
            </a:p>
          </p:txBody>
        </p:sp>
        <p:sp>
          <p:nvSpPr>
            <p:cNvPr id="18" name="TextBox 17">
              <a:extLst>
                <a:ext uri="{FF2B5EF4-FFF2-40B4-BE49-F238E27FC236}">
                  <a16:creationId xmlns:a16="http://schemas.microsoft.com/office/drawing/2014/main" id="{CE3688B2-D3BB-4E12-F84F-9F77BF7B0A7A}"/>
                </a:ext>
              </a:extLst>
            </p:cNvPr>
            <p:cNvSpPr txBox="1"/>
            <p:nvPr/>
          </p:nvSpPr>
          <p:spPr>
            <a:xfrm>
              <a:off x="3999593" y="3604061"/>
              <a:ext cx="626165" cy="369332"/>
            </a:xfrm>
            <a:prstGeom prst="rect">
              <a:avLst/>
            </a:prstGeom>
            <a:noFill/>
          </p:spPr>
          <p:txBody>
            <a:bodyPr wrap="square" rtlCol="0">
              <a:spAutoFit/>
            </a:bodyPr>
            <a:lstStyle/>
            <a:p>
              <a:r>
                <a:rPr lang="en-US" sz="1800"/>
                <a:t>80</a:t>
              </a:r>
            </a:p>
          </p:txBody>
        </p:sp>
        <p:sp>
          <p:nvSpPr>
            <p:cNvPr id="19" name="TextBox 18">
              <a:extLst>
                <a:ext uri="{FF2B5EF4-FFF2-40B4-BE49-F238E27FC236}">
                  <a16:creationId xmlns:a16="http://schemas.microsoft.com/office/drawing/2014/main" id="{B6BE4D18-CBBF-0318-B5E6-C3E6A36B9BBF}"/>
                </a:ext>
              </a:extLst>
            </p:cNvPr>
            <p:cNvSpPr txBox="1"/>
            <p:nvPr/>
          </p:nvSpPr>
          <p:spPr>
            <a:xfrm>
              <a:off x="3993716" y="4068589"/>
              <a:ext cx="626165" cy="369332"/>
            </a:xfrm>
            <a:prstGeom prst="rect">
              <a:avLst/>
            </a:prstGeom>
            <a:noFill/>
          </p:spPr>
          <p:txBody>
            <a:bodyPr wrap="square" rtlCol="0">
              <a:spAutoFit/>
            </a:bodyPr>
            <a:lstStyle/>
            <a:p>
              <a:r>
                <a:rPr lang="en-US" sz="1800"/>
                <a:t>60</a:t>
              </a:r>
            </a:p>
          </p:txBody>
        </p:sp>
        <p:sp>
          <p:nvSpPr>
            <p:cNvPr id="20" name="TextBox 19">
              <a:extLst>
                <a:ext uri="{FF2B5EF4-FFF2-40B4-BE49-F238E27FC236}">
                  <a16:creationId xmlns:a16="http://schemas.microsoft.com/office/drawing/2014/main" id="{E77FAF04-0C20-5341-BD3F-79BC6C060E7E}"/>
                </a:ext>
              </a:extLst>
            </p:cNvPr>
            <p:cNvSpPr txBox="1"/>
            <p:nvPr/>
          </p:nvSpPr>
          <p:spPr>
            <a:xfrm>
              <a:off x="6560731" y="5512173"/>
              <a:ext cx="626165" cy="369332"/>
            </a:xfrm>
            <a:prstGeom prst="rect">
              <a:avLst/>
            </a:prstGeom>
            <a:noFill/>
          </p:spPr>
          <p:txBody>
            <a:bodyPr wrap="square" rtlCol="0">
              <a:spAutoFit/>
            </a:bodyPr>
            <a:lstStyle/>
            <a:p>
              <a:r>
                <a:rPr lang="en-US" sz="1800"/>
                <a:t>60</a:t>
              </a:r>
            </a:p>
          </p:txBody>
        </p:sp>
        <p:sp>
          <p:nvSpPr>
            <p:cNvPr id="21" name="TextBox 20">
              <a:extLst>
                <a:ext uri="{FF2B5EF4-FFF2-40B4-BE49-F238E27FC236}">
                  <a16:creationId xmlns:a16="http://schemas.microsoft.com/office/drawing/2014/main" id="{B0390FF8-6D54-6367-6C90-E0CCD7C4A4F1}"/>
                </a:ext>
              </a:extLst>
            </p:cNvPr>
            <p:cNvSpPr txBox="1"/>
            <p:nvPr/>
          </p:nvSpPr>
          <p:spPr>
            <a:xfrm>
              <a:off x="8364495" y="5482817"/>
              <a:ext cx="725745" cy="461665"/>
            </a:xfrm>
            <a:prstGeom prst="rect">
              <a:avLst/>
            </a:prstGeom>
            <a:noFill/>
          </p:spPr>
          <p:txBody>
            <a:bodyPr wrap="square" rtlCol="0">
              <a:spAutoFit/>
            </a:bodyPr>
            <a:lstStyle/>
            <a:p>
              <a:r>
                <a:rPr lang="en-US"/>
                <a:t>100</a:t>
              </a:r>
            </a:p>
          </p:txBody>
        </p:sp>
        <p:sp>
          <p:nvSpPr>
            <p:cNvPr id="22" name="TextBox 21">
              <a:extLst>
                <a:ext uri="{FF2B5EF4-FFF2-40B4-BE49-F238E27FC236}">
                  <a16:creationId xmlns:a16="http://schemas.microsoft.com/office/drawing/2014/main" id="{EF9E5125-2F51-B467-07FA-84A510511860}"/>
                </a:ext>
              </a:extLst>
            </p:cNvPr>
            <p:cNvSpPr txBox="1"/>
            <p:nvPr/>
          </p:nvSpPr>
          <p:spPr>
            <a:xfrm>
              <a:off x="3883293" y="3102496"/>
              <a:ext cx="688334" cy="369332"/>
            </a:xfrm>
            <a:prstGeom prst="rect">
              <a:avLst/>
            </a:prstGeom>
            <a:noFill/>
          </p:spPr>
          <p:txBody>
            <a:bodyPr wrap="square" rtlCol="0">
              <a:spAutoFit/>
            </a:bodyPr>
            <a:lstStyle/>
            <a:p>
              <a:r>
                <a:rPr lang="en-US" sz="1800"/>
                <a:t>100</a:t>
              </a:r>
            </a:p>
          </p:txBody>
        </p:sp>
        <p:sp>
          <p:nvSpPr>
            <p:cNvPr id="23" name="TextBox 22">
              <a:extLst>
                <a:ext uri="{FF2B5EF4-FFF2-40B4-BE49-F238E27FC236}">
                  <a16:creationId xmlns:a16="http://schemas.microsoft.com/office/drawing/2014/main" id="{D9A6881B-54B9-CF05-DAE1-C44A50ED382B}"/>
                </a:ext>
              </a:extLst>
            </p:cNvPr>
            <p:cNvSpPr txBox="1"/>
            <p:nvPr/>
          </p:nvSpPr>
          <p:spPr>
            <a:xfrm>
              <a:off x="3883293" y="2639399"/>
              <a:ext cx="688334" cy="369332"/>
            </a:xfrm>
            <a:prstGeom prst="rect">
              <a:avLst/>
            </a:prstGeom>
            <a:noFill/>
          </p:spPr>
          <p:txBody>
            <a:bodyPr wrap="square" rtlCol="0">
              <a:spAutoFit/>
            </a:bodyPr>
            <a:lstStyle/>
            <a:p>
              <a:r>
                <a:rPr lang="en-US" sz="1800"/>
                <a:t>120</a:t>
              </a:r>
            </a:p>
          </p:txBody>
        </p:sp>
        <p:sp>
          <p:nvSpPr>
            <p:cNvPr id="25" name="TextBox 24">
              <a:extLst>
                <a:ext uri="{FF2B5EF4-FFF2-40B4-BE49-F238E27FC236}">
                  <a16:creationId xmlns:a16="http://schemas.microsoft.com/office/drawing/2014/main" id="{8E274A81-6008-7BC2-B7A4-3964DE3C2915}"/>
                </a:ext>
              </a:extLst>
            </p:cNvPr>
            <p:cNvSpPr txBox="1"/>
            <p:nvPr/>
          </p:nvSpPr>
          <p:spPr>
            <a:xfrm>
              <a:off x="5245188" y="5992470"/>
              <a:ext cx="2241462" cy="369332"/>
            </a:xfrm>
            <a:prstGeom prst="rect">
              <a:avLst/>
            </a:prstGeom>
            <a:noFill/>
          </p:spPr>
          <p:txBody>
            <a:bodyPr wrap="square" rtlCol="0">
              <a:spAutoFit/>
            </a:bodyPr>
            <a:lstStyle/>
            <a:p>
              <a:r>
                <a:rPr lang="en-US" sz="1800"/>
                <a:t>Confidence Scores</a:t>
              </a:r>
            </a:p>
          </p:txBody>
        </p:sp>
        <p:sp>
          <p:nvSpPr>
            <p:cNvPr id="26" name="TextBox 25">
              <a:extLst>
                <a:ext uri="{FF2B5EF4-FFF2-40B4-BE49-F238E27FC236}">
                  <a16:creationId xmlns:a16="http://schemas.microsoft.com/office/drawing/2014/main" id="{FC0BAE30-1AF8-0340-543B-0FFBF6444AC0}"/>
                </a:ext>
              </a:extLst>
            </p:cNvPr>
            <p:cNvSpPr txBox="1"/>
            <p:nvPr/>
          </p:nvSpPr>
          <p:spPr>
            <a:xfrm rot="16200000">
              <a:off x="3427909" y="3866848"/>
              <a:ext cx="890193" cy="369332"/>
            </a:xfrm>
            <a:prstGeom prst="rect">
              <a:avLst/>
            </a:prstGeom>
            <a:noFill/>
          </p:spPr>
          <p:txBody>
            <a:bodyPr wrap="square" rtlCol="0">
              <a:spAutoFit/>
            </a:bodyPr>
            <a:lstStyle/>
            <a:p>
              <a:r>
                <a:rPr lang="en-US" sz="1800"/>
                <a:t>Count</a:t>
              </a:r>
            </a:p>
          </p:txBody>
        </p:sp>
      </p:grpSp>
      <p:sp>
        <p:nvSpPr>
          <p:cNvPr id="3" name="Title 1">
            <a:extLst>
              <a:ext uri="{FF2B5EF4-FFF2-40B4-BE49-F238E27FC236}">
                <a16:creationId xmlns:a16="http://schemas.microsoft.com/office/drawing/2014/main" id="{CDF9060A-EFB4-F152-1119-D64B6FA180C3}"/>
              </a:ext>
            </a:extLst>
          </p:cNvPr>
          <p:cNvSpPr txBox="1">
            <a:spLocks/>
          </p:cNvSpPr>
          <p:nvPr/>
        </p:nvSpPr>
        <p:spPr>
          <a:xfrm>
            <a:off x="386231" y="131255"/>
            <a:ext cx="8370793" cy="536972"/>
          </a:xfrm>
        </p:spPr>
        <p:txBody>
          <a:bodyPr anchor="b">
            <a:normAutofit/>
          </a:bodyPr>
          <a:lstStyle>
            <a:lvl1pPr algn="ctr" defTabSz="457189" rtl="0" eaLnBrk="1" latinLnBrk="0" hangingPunct="1">
              <a:spcBef>
                <a:spcPct val="0"/>
              </a:spcBef>
              <a:buNone/>
              <a:defRPr sz="2400" b="1" i="0" kern="1200" baseline="0">
                <a:solidFill>
                  <a:srgbClr val="000000"/>
                </a:solidFill>
                <a:latin typeface="Calibri Light" panose="020F0302020204030204" pitchFamily="34" charset="0"/>
                <a:ea typeface="+mj-ea"/>
                <a:cs typeface="+mj-cs"/>
              </a:defRPr>
            </a:lvl1pPr>
          </a:lstStyle>
          <a:p>
            <a:pPr marL="285750"/>
            <a:r>
              <a:rPr lang="en-US">
                <a:latin typeface="Calibri"/>
                <a:cs typeface="Arial"/>
              </a:rPr>
              <a:t>Why to improve </a:t>
            </a:r>
            <a:r>
              <a:rPr lang="en-US" err="1">
                <a:latin typeface="Calibri"/>
                <a:cs typeface="Arial"/>
              </a:rPr>
              <a:t>QnA</a:t>
            </a:r>
            <a:r>
              <a:rPr lang="en-US">
                <a:latin typeface="Calibri"/>
                <a:cs typeface="Arial"/>
              </a:rPr>
              <a:t> for better user experience?</a:t>
            </a:r>
          </a:p>
        </p:txBody>
      </p:sp>
    </p:spTree>
    <p:extLst>
      <p:ext uri="{BB962C8B-B14F-4D97-AF65-F5344CB8AC3E}">
        <p14:creationId xmlns:p14="http://schemas.microsoft.com/office/powerpoint/2010/main" val="397898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left)">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left)">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wipe(left)">
                                      <p:cBhvr>
                                        <p:cTn id="2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line chart&#10;&#10;Description automatically generated">
            <a:extLst>
              <a:ext uri="{FF2B5EF4-FFF2-40B4-BE49-F238E27FC236}">
                <a16:creationId xmlns:a16="http://schemas.microsoft.com/office/drawing/2014/main" id="{11449E1D-86FE-7936-E596-AEEA7B673E1B}"/>
              </a:ext>
            </a:extLst>
          </p:cNvPr>
          <p:cNvPicPr>
            <a:picLocks noChangeAspect="1"/>
          </p:cNvPicPr>
          <p:nvPr/>
        </p:nvPicPr>
        <p:blipFill>
          <a:blip r:embed="rId3"/>
          <a:stretch>
            <a:fillRect/>
          </a:stretch>
        </p:blipFill>
        <p:spPr>
          <a:xfrm>
            <a:off x="637931" y="1873875"/>
            <a:ext cx="3187879" cy="2148404"/>
          </a:xfrm>
          <a:prstGeom prst="rect">
            <a:avLst/>
          </a:prstGeom>
        </p:spPr>
      </p:pic>
      <p:grpSp>
        <p:nvGrpSpPr>
          <p:cNvPr id="6" name="Group 5">
            <a:extLst>
              <a:ext uri="{FF2B5EF4-FFF2-40B4-BE49-F238E27FC236}">
                <a16:creationId xmlns:a16="http://schemas.microsoft.com/office/drawing/2014/main" id="{5078D02E-038E-C506-C87C-EBC0B9B870F2}"/>
              </a:ext>
            </a:extLst>
          </p:cNvPr>
          <p:cNvGrpSpPr/>
          <p:nvPr/>
        </p:nvGrpSpPr>
        <p:grpSpPr>
          <a:xfrm>
            <a:off x="4265394" y="1495894"/>
            <a:ext cx="4725050" cy="3356437"/>
            <a:chOff x="4265394" y="2397338"/>
            <a:chExt cx="4725050" cy="3356437"/>
          </a:xfrm>
        </p:grpSpPr>
        <p:pic>
          <p:nvPicPr>
            <p:cNvPr id="2" name="Picture 11" descr="Logo&#10;&#10;Description automatically generated">
              <a:extLst>
                <a:ext uri="{FF2B5EF4-FFF2-40B4-BE49-F238E27FC236}">
                  <a16:creationId xmlns:a16="http://schemas.microsoft.com/office/drawing/2014/main" id="{354AA0CF-4F15-59DE-78EA-55FCFCD24EF5}"/>
                </a:ext>
              </a:extLst>
            </p:cNvPr>
            <p:cNvPicPr>
              <a:picLocks noChangeAspect="1"/>
            </p:cNvPicPr>
            <p:nvPr/>
          </p:nvPicPr>
          <p:blipFill>
            <a:blip r:embed="rId4"/>
            <a:stretch>
              <a:fillRect/>
            </a:stretch>
          </p:blipFill>
          <p:spPr>
            <a:xfrm>
              <a:off x="4575528" y="2397338"/>
              <a:ext cx="4414916" cy="2926097"/>
            </a:xfrm>
            <a:prstGeom prst="rect">
              <a:avLst/>
            </a:prstGeom>
          </p:spPr>
        </p:pic>
        <p:sp>
          <p:nvSpPr>
            <p:cNvPr id="43" name="TextBox 42">
              <a:extLst>
                <a:ext uri="{FF2B5EF4-FFF2-40B4-BE49-F238E27FC236}">
                  <a16:creationId xmlns:a16="http://schemas.microsoft.com/office/drawing/2014/main" id="{A93EFFCC-735E-9A0F-2961-4A82BD0283B4}"/>
                </a:ext>
              </a:extLst>
            </p:cNvPr>
            <p:cNvSpPr txBox="1"/>
            <p:nvPr/>
          </p:nvSpPr>
          <p:spPr>
            <a:xfrm rot="16200000">
              <a:off x="3963928" y="3648613"/>
              <a:ext cx="9722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cs typeface="Arial"/>
                </a:rPr>
                <a:t>Minutes</a:t>
              </a:r>
              <a:endParaRPr lang="en-US"/>
            </a:p>
          </p:txBody>
        </p:sp>
        <p:sp>
          <p:nvSpPr>
            <p:cNvPr id="7" name="Rectangle 6">
              <a:extLst>
                <a:ext uri="{FF2B5EF4-FFF2-40B4-BE49-F238E27FC236}">
                  <a16:creationId xmlns:a16="http://schemas.microsoft.com/office/drawing/2014/main" id="{DD4FC3C3-56D9-3EB0-F165-4AE85B67C6EF}"/>
                </a:ext>
              </a:extLst>
            </p:cNvPr>
            <p:cNvSpPr/>
            <p:nvPr/>
          </p:nvSpPr>
          <p:spPr>
            <a:xfrm>
              <a:off x="4634725" y="5103816"/>
              <a:ext cx="4230980" cy="4046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8A2087C3-B2F8-9B70-0C58-12CA95669936}"/>
                </a:ext>
              </a:extLst>
            </p:cNvPr>
            <p:cNvGrpSpPr/>
            <p:nvPr/>
          </p:nvGrpSpPr>
          <p:grpSpPr>
            <a:xfrm>
              <a:off x="5504727" y="5120418"/>
              <a:ext cx="2490976" cy="338554"/>
              <a:chOff x="4288129" y="3607945"/>
              <a:chExt cx="4317163" cy="603222"/>
            </a:xfrm>
          </p:grpSpPr>
          <p:sp>
            <p:nvSpPr>
              <p:cNvPr id="48" name="TextBox 47">
                <a:extLst>
                  <a:ext uri="{FF2B5EF4-FFF2-40B4-BE49-F238E27FC236}">
                    <a16:creationId xmlns:a16="http://schemas.microsoft.com/office/drawing/2014/main" id="{B90F593A-4290-C7A7-64A4-73EDD885D401}"/>
                  </a:ext>
                </a:extLst>
              </p:cNvPr>
              <p:cNvSpPr txBox="1"/>
              <p:nvPr/>
            </p:nvSpPr>
            <p:spPr>
              <a:xfrm>
                <a:off x="7462557" y="3607945"/>
                <a:ext cx="1142735" cy="60322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2020</a:t>
                </a:r>
              </a:p>
            </p:txBody>
          </p:sp>
          <p:sp>
            <p:nvSpPr>
              <p:cNvPr id="51" name="TextBox 50">
                <a:extLst>
                  <a:ext uri="{FF2B5EF4-FFF2-40B4-BE49-F238E27FC236}">
                    <a16:creationId xmlns:a16="http://schemas.microsoft.com/office/drawing/2014/main" id="{D5354286-4AEC-84E2-55E3-B7E135AF547F}"/>
                  </a:ext>
                </a:extLst>
              </p:cNvPr>
              <p:cNvSpPr txBox="1"/>
              <p:nvPr/>
            </p:nvSpPr>
            <p:spPr>
              <a:xfrm>
                <a:off x="4288129" y="3607945"/>
                <a:ext cx="1278925" cy="603222"/>
              </a:xfrm>
              <a:prstGeom prst="rect">
                <a:avLst/>
              </a:prstGeom>
              <a:noFill/>
              <a:ln w="1270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Calibri"/>
                    <a:cs typeface="Arial" panose="020B0604020202020204"/>
                  </a:rPr>
                  <a:t>2019</a:t>
                </a:r>
              </a:p>
            </p:txBody>
          </p:sp>
        </p:grpSp>
        <p:sp>
          <p:nvSpPr>
            <p:cNvPr id="54" name="TextBox 53">
              <a:extLst>
                <a:ext uri="{FF2B5EF4-FFF2-40B4-BE49-F238E27FC236}">
                  <a16:creationId xmlns:a16="http://schemas.microsoft.com/office/drawing/2014/main" id="{D69F025D-92F1-928E-4350-E8D6F73E4F43}"/>
                </a:ext>
              </a:extLst>
            </p:cNvPr>
            <p:cNvSpPr txBox="1"/>
            <p:nvPr/>
          </p:nvSpPr>
          <p:spPr>
            <a:xfrm>
              <a:off x="6453311" y="5384443"/>
              <a:ext cx="659350"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b="1">
                  <a:latin typeface="Calibri"/>
                  <a:cs typeface="Arial" panose="020B0604020202020204"/>
                </a:rPr>
                <a:t>Year</a:t>
              </a:r>
            </a:p>
          </p:txBody>
        </p:sp>
      </p:grpSp>
      <p:sp>
        <p:nvSpPr>
          <p:cNvPr id="10" name="TextBox 9">
            <a:extLst>
              <a:ext uri="{FF2B5EF4-FFF2-40B4-BE49-F238E27FC236}">
                <a16:creationId xmlns:a16="http://schemas.microsoft.com/office/drawing/2014/main" id="{B682BF96-A7DB-5530-97C7-64F314906F10}"/>
              </a:ext>
            </a:extLst>
          </p:cNvPr>
          <p:cNvSpPr txBox="1"/>
          <p:nvPr/>
        </p:nvSpPr>
        <p:spPr>
          <a:xfrm>
            <a:off x="86356" y="1055688"/>
            <a:ext cx="896925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cs typeface="Arial"/>
              </a:rPr>
              <a:t>Average minutes </a:t>
            </a:r>
            <a:r>
              <a:rPr lang="en-US" sz="2000">
                <a:cs typeface="Arial"/>
              </a:rPr>
              <a:t>spent on repeating questions for </a:t>
            </a:r>
            <a:r>
              <a:rPr lang="en-US" sz="2000" b="1">
                <a:cs typeface="Arial"/>
              </a:rPr>
              <a:t>LUIS</a:t>
            </a:r>
            <a:r>
              <a:rPr lang="en-US" sz="2000">
                <a:cs typeface="Arial"/>
              </a:rPr>
              <a:t> (Total Repeated Inputs = 141)</a:t>
            </a:r>
          </a:p>
        </p:txBody>
      </p:sp>
      <p:sp>
        <p:nvSpPr>
          <p:cNvPr id="14" name="TextBox 13">
            <a:extLst>
              <a:ext uri="{FF2B5EF4-FFF2-40B4-BE49-F238E27FC236}">
                <a16:creationId xmlns:a16="http://schemas.microsoft.com/office/drawing/2014/main" id="{DDBE3200-40A5-DFC7-0F27-0932856E7B25}"/>
              </a:ext>
            </a:extLst>
          </p:cNvPr>
          <p:cNvSpPr txBox="1"/>
          <p:nvPr/>
        </p:nvSpPr>
        <p:spPr>
          <a:xfrm>
            <a:off x="277806" y="5039396"/>
            <a:ext cx="8479218" cy="1477328"/>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1800"/>
              <a:t>Although unique users are increasing, the average time under-utilized is decreasing</a:t>
            </a:r>
            <a:endParaRPr lang="en-US" sz="1800">
              <a:cs typeface="Arial"/>
            </a:endParaRPr>
          </a:p>
          <a:p>
            <a:pPr marL="457200" indent="-457200">
              <a:buFont typeface="Arial" panose="020B0604020202020204" pitchFamily="34" charset="0"/>
              <a:buChar char="•"/>
            </a:pPr>
            <a:r>
              <a:rPr lang="en-US" sz="1800">
                <a:cs typeface="Arial"/>
              </a:rPr>
              <a:t>Extrapolating time for each question:</a:t>
            </a:r>
          </a:p>
          <a:p>
            <a:pPr marL="1066165" lvl="1" indent="-457200">
              <a:buFont typeface="Arial" panose="020B0604020202020204" pitchFamily="34" charset="0"/>
              <a:buChar char="•"/>
            </a:pPr>
            <a:r>
              <a:rPr lang="en-US" sz="1800">
                <a:cs typeface="Arial"/>
              </a:rPr>
              <a:t>7 min 18 sec in 2020 per question</a:t>
            </a:r>
          </a:p>
          <a:p>
            <a:pPr marL="1066165" lvl="1" indent="-457200">
              <a:buFont typeface="Arial" panose="020B0604020202020204" pitchFamily="34" charset="0"/>
              <a:buChar char="•"/>
            </a:pPr>
            <a:r>
              <a:rPr lang="en-US" sz="1800">
                <a:cs typeface="Arial"/>
              </a:rPr>
              <a:t>111 x </a:t>
            </a:r>
            <a:r>
              <a:rPr lang="en-US" sz="1800">
                <a:ea typeface="+mn-lt"/>
                <a:cs typeface="+mn-lt"/>
              </a:rPr>
              <a:t>7 min 18 sec</a:t>
            </a:r>
            <a:r>
              <a:rPr lang="en-US" sz="1800">
                <a:cs typeface="Arial"/>
              </a:rPr>
              <a:t> = </a:t>
            </a:r>
            <a:r>
              <a:rPr lang="en-US" sz="1800">
                <a:ea typeface="+mn-lt"/>
                <a:cs typeface="+mn-lt"/>
              </a:rPr>
              <a:t>810 min 18 sec</a:t>
            </a:r>
            <a:r>
              <a:rPr lang="en-US" sz="1800">
                <a:cs typeface="Arial"/>
              </a:rPr>
              <a:t> (&lt;14 </a:t>
            </a:r>
            <a:r>
              <a:rPr lang="en-US" sz="1800" err="1">
                <a:cs typeface="Arial"/>
              </a:rPr>
              <a:t>hr</a:t>
            </a:r>
            <a:r>
              <a:rPr lang="en-US" sz="1800">
                <a:cs typeface="Arial"/>
              </a:rPr>
              <a:t>)</a:t>
            </a:r>
          </a:p>
          <a:p>
            <a:pPr marL="457200" indent="-457200">
              <a:buFont typeface="Arial" panose="020B0604020202020204" pitchFamily="34" charset="0"/>
              <a:buChar char="•"/>
            </a:pPr>
            <a:r>
              <a:rPr lang="en-US" sz="1800">
                <a:solidFill>
                  <a:schemeClr val="accent5">
                    <a:lumMod val="75000"/>
                  </a:schemeClr>
                </a:solidFill>
                <a:cs typeface="Arial"/>
              </a:rPr>
              <a:t>No repeated questions in 2021, 2022</a:t>
            </a:r>
          </a:p>
        </p:txBody>
      </p:sp>
      <p:sp>
        <p:nvSpPr>
          <p:cNvPr id="5" name="Title 1">
            <a:extLst>
              <a:ext uri="{FF2B5EF4-FFF2-40B4-BE49-F238E27FC236}">
                <a16:creationId xmlns:a16="http://schemas.microsoft.com/office/drawing/2014/main" id="{CEDAE2E7-2678-43ED-71B9-7A2861FDE67C}"/>
              </a:ext>
            </a:extLst>
          </p:cNvPr>
          <p:cNvSpPr txBox="1">
            <a:spLocks/>
          </p:cNvSpPr>
          <p:nvPr/>
        </p:nvSpPr>
        <p:spPr>
          <a:xfrm>
            <a:off x="386231" y="131255"/>
            <a:ext cx="8370793" cy="536972"/>
          </a:xfrm>
        </p:spPr>
        <p:txBody>
          <a:bodyPr anchor="b">
            <a:normAutofit/>
          </a:bodyPr>
          <a:lstStyle>
            <a:lvl1pPr algn="ctr" defTabSz="457189" rtl="0" eaLnBrk="1" latinLnBrk="0" hangingPunct="1">
              <a:spcBef>
                <a:spcPct val="0"/>
              </a:spcBef>
              <a:buNone/>
              <a:defRPr sz="2400" b="1" i="0" kern="1200" baseline="0">
                <a:solidFill>
                  <a:srgbClr val="000000"/>
                </a:solidFill>
                <a:latin typeface="Calibri Light" panose="020F0302020204030204" pitchFamily="34" charset="0"/>
                <a:ea typeface="+mj-ea"/>
                <a:cs typeface="+mj-cs"/>
              </a:defRPr>
            </a:lvl1pPr>
          </a:lstStyle>
          <a:p>
            <a:pPr marL="285750"/>
            <a:r>
              <a:rPr lang="en-US">
                <a:latin typeface="Calibri"/>
                <a:cs typeface="Arial"/>
              </a:rPr>
              <a:t>Why to improve </a:t>
            </a:r>
            <a:r>
              <a:rPr lang="en-US" err="1">
                <a:latin typeface="Calibri"/>
                <a:cs typeface="Arial"/>
              </a:rPr>
              <a:t>QnA</a:t>
            </a:r>
            <a:r>
              <a:rPr lang="en-US">
                <a:latin typeface="Calibri"/>
                <a:cs typeface="Arial"/>
              </a:rPr>
              <a:t> for better user experience?</a:t>
            </a:r>
          </a:p>
        </p:txBody>
      </p:sp>
      <p:sp>
        <p:nvSpPr>
          <p:cNvPr id="8" name="Rectangle 7">
            <a:extLst>
              <a:ext uri="{FF2B5EF4-FFF2-40B4-BE49-F238E27FC236}">
                <a16:creationId xmlns:a16="http://schemas.microsoft.com/office/drawing/2014/main" id="{5E84DB8F-A554-9525-7DD7-F51BDAEF10A8}"/>
              </a:ext>
            </a:extLst>
          </p:cNvPr>
          <p:cNvSpPr/>
          <p:nvPr/>
        </p:nvSpPr>
        <p:spPr>
          <a:xfrm>
            <a:off x="4641630" y="1661558"/>
            <a:ext cx="317796" cy="261561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48387E0-3629-CDFA-65C4-3CB57316C3E2}"/>
              </a:ext>
            </a:extLst>
          </p:cNvPr>
          <p:cNvSpPr txBox="1"/>
          <p:nvPr/>
        </p:nvSpPr>
        <p:spPr>
          <a:xfrm>
            <a:off x="4642884" y="1659860"/>
            <a:ext cx="4961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rPr>
              <a:t>10</a:t>
            </a:r>
            <a:endParaRPr lang="en-US" sz="1200"/>
          </a:p>
        </p:txBody>
      </p:sp>
      <p:sp>
        <p:nvSpPr>
          <p:cNvPr id="19" name="TextBox 18">
            <a:extLst>
              <a:ext uri="{FF2B5EF4-FFF2-40B4-BE49-F238E27FC236}">
                <a16:creationId xmlns:a16="http://schemas.microsoft.com/office/drawing/2014/main" id="{DE34E68C-8909-D4B7-B361-FE903470F9E9}"/>
              </a:ext>
            </a:extLst>
          </p:cNvPr>
          <p:cNvSpPr txBox="1"/>
          <p:nvPr/>
        </p:nvSpPr>
        <p:spPr>
          <a:xfrm>
            <a:off x="4678326" y="2096976"/>
            <a:ext cx="4961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rPr>
              <a:t>8</a:t>
            </a:r>
            <a:endParaRPr lang="en-US" sz="1200"/>
          </a:p>
        </p:txBody>
      </p:sp>
      <p:sp>
        <p:nvSpPr>
          <p:cNvPr id="20" name="TextBox 19">
            <a:extLst>
              <a:ext uri="{FF2B5EF4-FFF2-40B4-BE49-F238E27FC236}">
                <a16:creationId xmlns:a16="http://schemas.microsoft.com/office/drawing/2014/main" id="{E3C7C0C9-709E-933B-69D2-16F3E1F87E6B}"/>
              </a:ext>
            </a:extLst>
          </p:cNvPr>
          <p:cNvSpPr txBox="1"/>
          <p:nvPr/>
        </p:nvSpPr>
        <p:spPr>
          <a:xfrm>
            <a:off x="4678326" y="2522278"/>
            <a:ext cx="4961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rPr>
              <a:t>6</a:t>
            </a:r>
            <a:endParaRPr lang="en-US" sz="1200"/>
          </a:p>
        </p:txBody>
      </p:sp>
      <p:sp>
        <p:nvSpPr>
          <p:cNvPr id="21" name="TextBox 20">
            <a:extLst>
              <a:ext uri="{FF2B5EF4-FFF2-40B4-BE49-F238E27FC236}">
                <a16:creationId xmlns:a16="http://schemas.microsoft.com/office/drawing/2014/main" id="{D57344BE-F652-41F6-2B4C-1472D291907A}"/>
              </a:ext>
            </a:extLst>
          </p:cNvPr>
          <p:cNvSpPr txBox="1"/>
          <p:nvPr/>
        </p:nvSpPr>
        <p:spPr>
          <a:xfrm>
            <a:off x="4678326" y="2959393"/>
            <a:ext cx="4961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rPr>
              <a:t>4</a:t>
            </a:r>
            <a:endParaRPr lang="en-US" sz="1200"/>
          </a:p>
        </p:txBody>
      </p:sp>
      <p:sp>
        <p:nvSpPr>
          <p:cNvPr id="22" name="TextBox 21">
            <a:extLst>
              <a:ext uri="{FF2B5EF4-FFF2-40B4-BE49-F238E27FC236}">
                <a16:creationId xmlns:a16="http://schemas.microsoft.com/office/drawing/2014/main" id="{53D111D3-18E1-653D-2EDE-A5F83ED2A21E}"/>
              </a:ext>
            </a:extLst>
          </p:cNvPr>
          <p:cNvSpPr txBox="1"/>
          <p:nvPr/>
        </p:nvSpPr>
        <p:spPr>
          <a:xfrm>
            <a:off x="4678326" y="3431951"/>
            <a:ext cx="4961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rPr>
              <a:t>2</a:t>
            </a:r>
            <a:endParaRPr lang="en-US" sz="1200"/>
          </a:p>
        </p:txBody>
      </p:sp>
      <p:sp>
        <p:nvSpPr>
          <p:cNvPr id="24" name="TextBox 23">
            <a:extLst>
              <a:ext uri="{FF2B5EF4-FFF2-40B4-BE49-F238E27FC236}">
                <a16:creationId xmlns:a16="http://schemas.microsoft.com/office/drawing/2014/main" id="{E1ABECAE-0983-2414-414E-18135A5E0F2E}"/>
              </a:ext>
            </a:extLst>
          </p:cNvPr>
          <p:cNvSpPr txBox="1"/>
          <p:nvPr/>
        </p:nvSpPr>
        <p:spPr>
          <a:xfrm>
            <a:off x="4678325" y="3999020"/>
            <a:ext cx="49618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cs typeface="Calibri"/>
              </a:rPr>
              <a:t>0</a:t>
            </a:r>
            <a:endParaRPr lang="en-US" sz="1200"/>
          </a:p>
        </p:txBody>
      </p:sp>
    </p:spTree>
    <p:extLst>
      <p:ext uri="{BB962C8B-B14F-4D97-AF65-F5344CB8AC3E}">
        <p14:creationId xmlns:p14="http://schemas.microsoft.com/office/powerpoint/2010/main" val="175377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left)">
                                      <p:cBhvr>
                                        <p:cTn id="12" dur="500"/>
                                        <p:tgtEl>
                                          <p:spTgt spid="14">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wipe(left)">
                                      <p:cBhvr>
                                        <p:cTn id="15" dur="500"/>
                                        <p:tgtEl>
                                          <p:spTgt spid="14">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wipe(left)">
                                      <p:cBhvr>
                                        <p:cTn id="18" dur="500"/>
                                        <p:tgtEl>
                                          <p:spTgt spid="1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animEffect transition="in" filter="wipe(left)">
                                      <p:cBhvr>
                                        <p:cTn id="23"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82BF96-A7DB-5530-97C7-64F314906F10}"/>
              </a:ext>
            </a:extLst>
          </p:cNvPr>
          <p:cNvSpPr txBox="1"/>
          <p:nvPr/>
        </p:nvSpPr>
        <p:spPr>
          <a:xfrm>
            <a:off x="273992" y="1013638"/>
            <a:ext cx="872176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cs typeface="Arial"/>
              </a:rPr>
              <a:t>Confidence Scores</a:t>
            </a:r>
            <a:r>
              <a:rPr lang="en-US" sz="2000">
                <a:cs typeface="Arial"/>
              </a:rPr>
              <a:t> on repeating questions for </a:t>
            </a:r>
            <a:r>
              <a:rPr lang="en-US" sz="2000" b="1" err="1">
                <a:cs typeface="Arial"/>
              </a:rPr>
              <a:t>QnA</a:t>
            </a:r>
            <a:r>
              <a:rPr lang="en-US" sz="2000">
                <a:cs typeface="Arial"/>
              </a:rPr>
              <a:t> (Total Repeated Inputs = 287)</a:t>
            </a:r>
          </a:p>
        </p:txBody>
      </p:sp>
      <p:sp>
        <p:nvSpPr>
          <p:cNvPr id="14" name="TextBox 13">
            <a:extLst>
              <a:ext uri="{FF2B5EF4-FFF2-40B4-BE49-F238E27FC236}">
                <a16:creationId xmlns:a16="http://schemas.microsoft.com/office/drawing/2014/main" id="{DDBE3200-40A5-DFC7-0F27-0932856E7B25}"/>
              </a:ext>
            </a:extLst>
          </p:cNvPr>
          <p:cNvSpPr txBox="1"/>
          <p:nvPr/>
        </p:nvSpPr>
        <p:spPr>
          <a:xfrm>
            <a:off x="315347" y="1895871"/>
            <a:ext cx="3554970" cy="2308324"/>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1800"/>
              <a:t>Mean confidence score of 46% </a:t>
            </a:r>
            <a:endParaRPr lang="en-US" sz="1800">
              <a:cs typeface="Calibri"/>
            </a:endParaRPr>
          </a:p>
          <a:p>
            <a:pPr marL="457200" indent="-457200">
              <a:buFont typeface="Arial" panose="020B0604020202020204" pitchFamily="34" charset="0"/>
              <a:buChar char="•"/>
            </a:pPr>
            <a:r>
              <a:rPr lang="en-US" sz="1800"/>
              <a:t>Around 50% have less than 50% confidence scores</a:t>
            </a:r>
          </a:p>
          <a:p>
            <a:pPr marL="457200" indent="-457200">
              <a:buFont typeface="Arial" panose="020B0604020202020204" pitchFamily="34" charset="0"/>
              <a:buChar char="•"/>
            </a:pPr>
            <a:r>
              <a:rPr lang="en-US" sz="1800">
                <a:solidFill>
                  <a:schemeClr val="accent2"/>
                </a:solidFill>
              </a:rPr>
              <a:t>72% of repeated questions are directed to Technology Service Center Plugin (2)</a:t>
            </a:r>
          </a:p>
          <a:p>
            <a:pPr marL="457200" indent="-457200">
              <a:buFont typeface="Arial" panose="020B0604020202020204" pitchFamily="34" charset="0"/>
              <a:buChar char="•"/>
            </a:pPr>
            <a:r>
              <a:rPr lang="en-US" sz="1800">
                <a:solidFill>
                  <a:schemeClr val="accent2"/>
                </a:solidFill>
              </a:rPr>
              <a:t>27% of the other questions are directed to General Plugin (1)</a:t>
            </a:r>
          </a:p>
        </p:txBody>
      </p:sp>
      <p:grpSp>
        <p:nvGrpSpPr>
          <p:cNvPr id="6" name="Group 5">
            <a:extLst>
              <a:ext uri="{FF2B5EF4-FFF2-40B4-BE49-F238E27FC236}">
                <a16:creationId xmlns:a16="http://schemas.microsoft.com/office/drawing/2014/main" id="{076D7F1C-BB7D-CA95-9B3F-A7C7CD6B9E57}"/>
              </a:ext>
            </a:extLst>
          </p:cNvPr>
          <p:cNvGrpSpPr/>
          <p:nvPr/>
        </p:nvGrpSpPr>
        <p:grpSpPr>
          <a:xfrm>
            <a:off x="3764401" y="1603549"/>
            <a:ext cx="5325839" cy="3823975"/>
            <a:chOff x="3764401" y="2537827"/>
            <a:chExt cx="5325839" cy="3823975"/>
          </a:xfrm>
        </p:grpSpPr>
        <p:pic>
          <p:nvPicPr>
            <p:cNvPr id="2" name="Picture 10" descr="Chart, histogram&#10;&#10;Description automatically generated">
              <a:extLst>
                <a:ext uri="{FF2B5EF4-FFF2-40B4-BE49-F238E27FC236}">
                  <a16:creationId xmlns:a16="http://schemas.microsoft.com/office/drawing/2014/main" id="{2F26C8AA-D7FB-9938-35F3-A7A8F4ACB953}"/>
                </a:ext>
              </a:extLst>
            </p:cNvPr>
            <p:cNvPicPr>
              <a:picLocks noChangeAspect="1"/>
            </p:cNvPicPr>
            <p:nvPr/>
          </p:nvPicPr>
          <p:blipFill>
            <a:blip r:embed="rId3"/>
            <a:stretch>
              <a:fillRect/>
            </a:stretch>
          </p:blipFill>
          <p:spPr>
            <a:xfrm>
              <a:off x="4320651" y="2537827"/>
              <a:ext cx="4686616" cy="3094140"/>
            </a:xfrm>
            <a:prstGeom prst="rect">
              <a:avLst/>
            </a:prstGeom>
          </p:spPr>
        </p:pic>
        <p:sp>
          <p:nvSpPr>
            <p:cNvPr id="9" name="Rectangle 8">
              <a:extLst>
                <a:ext uri="{FF2B5EF4-FFF2-40B4-BE49-F238E27FC236}">
                  <a16:creationId xmlns:a16="http://schemas.microsoft.com/office/drawing/2014/main" id="{432EA88E-568B-75DC-9F43-75D863A02CE7}"/>
                </a:ext>
              </a:extLst>
            </p:cNvPr>
            <p:cNvSpPr/>
            <p:nvPr/>
          </p:nvSpPr>
          <p:spPr>
            <a:xfrm>
              <a:off x="4272921" y="2673626"/>
              <a:ext cx="159932" cy="28624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1" name="Rectangle 10">
              <a:extLst>
                <a:ext uri="{FF2B5EF4-FFF2-40B4-BE49-F238E27FC236}">
                  <a16:creationId xmlns:a16="http://schemas.microsoft.com/office/drawing/2014/main" id="{ACEB3A5F-3CAB-B045-3062-5678B4FE2129}"/>
                </a:ext>
              </a:extLst>
            </p:cNvPr>
            <p:cNvSpPr/>
            <p:nvPr/>
          </p:nvSpPr>
          <p:spPr>
            <a:xfrm rot="5400000">
              <a:off x="6540742" y="3463086"/>
              <a:ext cx="244778" cy="43810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2" name="TextBox 11">
              <a:extLst>
                <a:ext uri="{FF2B5EF4-FFF2-40B4-BE49-F238E27FC236}">
                  <a16:creationId xmlns:a16="http://schemas.microsoft.com/office/drawing/2014/main" id="{45A5305D-A94D-37CE-82A1-B2EFAED0B4F9}"/>
                </a:ext>
              </a:extLst>
            </p:cNvPr>
            <p:cNvSpPr txBox="1"/>
            <p:nvPr/>
          </p:nvSpPr>
          <p:spPr>
            <a:xfrm>
              <a:off x="5313151" y="5536096"/>
              <a:ext cx="626165" cy="369332"/>
            </a:xfrm>
            <a:prstGeom prst="rect">
              <a:avLst/>
            </a:prstGeom>
            <a:noFill/>
          </p:spPr>
          <p:txBody>
            <a:bodyPr wrap="square" rtlCol="0">
              <a:spAutoFit/>
            </a:bodyPr>
            <a:lstStyle/>
            <a:p>
              <a:r>
                <a:rPr lang="en-US" sz="1800"/>
                <a:t>20</a:t>
              </a:r>
            </a:p>
          </p:txBody>
        </p:sp>
        <p:sp>
          <p:nvSpPr>
            <p:cNvPr id="13" name="TextBox 12">
              <a:extLst>
                <a:ext uri="{FF2B5EF4-FFF2-40B4-BE49-F238E27FC236}">
                  <a16:creationId xmlns:a16="http://schemas.microsoft.com/office/drawing/2014/main" id="{9B52D2C9-6A74-58F4-C7D5-706D044288BD}"/>
                </a:ext>
              </a:extLst>
            </p:cNvPr>
            <p:cNvSpPr txBox="1"/>
            <p:nvPr/>
          </p:nvSpPr>
          <p:spPr>
            <a:xfrm>
              <a:off x="4016851" y="5124341"/>
              <a:ext cx="626165" cy="369332"/>
            </a:xfrm>
            <a:prstGeom prst="rect">
              <a:avLst/>
            </a:prstGeom>
            <a:noFill/>
          </p:spPr>
          <p:txBody>
            <a:bodyPr wrap="square" rtlCol="0">
              <a:spAutoFit/>
            </a:bodyPr>
            <a:lstStyle/>
            <a:p>
              <a:r>
                <a:rPr lang="en-US" sz="1800"/>
                <a:t>10</a:t>
              </a:r>
            </a:p>
          </p:txBody>
        </p:sp>
        <p:sp>
          <p:nvSpPr>
            <p:cNvPr id="15" name="TextBox 14">
              <a:extLst>
                <a:ext uri="{FF2B5EF4-FFF2-40B4-BE49-F238E27FC236}">
                  <a16:creationId xmlns:a16="http://schemas.microsoft.com/office/drawing/2014/main" id="{B1D1F6EF-7C78-B0A7-73E4-49DAAEA88443}"/>
                </a:ext>
              </a:extLst>
            </p:cNvPr>
            <p:cNvSpPr txBox="1"/>
            <p:nvPr/>
          </p:nvSpPr>
          <p:spPr>
            <a:xfrm>
              <a:off x="6095800" y="5536096"/>
              <a:ext cx="626165" cy="369332"/>
            </a:xfrm>
            <a:prstGeom prst="rect">
              <a:avLst/>
            </a:prstGeom>
            <a:noFill/>
          </p:spPr>
          <p:txBody>
            <a:bodyPr wrap="square" rtlCol="0">
              <a:spAutoFit/>
            </a:bodyPr>
            <a:lstStyle/>
            <a:p>
              <a:r>
                <a:rPr lang="en-US" sz="1800"/>
                <a:t>40</a:t>
              </a:r>
            </a:p>
          </p:txBody>
        </p:sp>
        <p:sp>
          <p:nvSpPr>
            <p:cNvPr id="16" name="TextBox 15">
              <a:extLst>
                <a:ext uri="{FF2B5EF4-FFF2-40B4-BE49-F238E27FC236}">
                  <a16:creationId xmlns:a16="http://schemas.microsoft.com/office/drawing/2014/main" id="{BF1AE538-11C9-3159-B37E-995426C1A4CC}"/>
                </a:ext>
              </a:extLst>
            </p:cNvPr>
            <p:cNvSpPr txBox="1"/>
            <p:nvPr/>
          </p:nvSpPr>
          <p:spPr>
            <a:xfrm>
              <a:off x="4016851" y="4670295"/>
              <a:ext cx="626165" cy="369332"/>
            </a:xfrm>
            <a:prstGeom prst="rect">
              <a:avLst/>
            </a:prstGeom>
            <a:noFill/>
          </p:spPr>
          <p:txBody>
            <a:bodyPr wrap="square" rtlCol="0">
              <a:spAutoFit/>
            </a:bodyPr>
            <a:lstStyle/>
            <a:p>
              <a:r>
                <a:rPr lang="en-US" sz="1800"/>
                <a:t>20</a:t>
              </a:r>
            </a:p>
          </p:txBody>
        </p:sp>
        <p:sp>
          <p:nvSpPr>
            <p:cNvPr id="17" name="TextBox 16">
              <a:extLst>
                <a:ext uri="{FF2B5EF4-FFF2-40B4-BE49-F238E27FC236}">
                  <a16:creationId xmlns:a16="http://schemas.microsoft.com/office/drawing/2014/main" id="{668E55CC-752B-EDB5-3593-E2175295A144}"/>
                </a:ext>
              </a:extLst>
            </p:cNvPr>
            <p:cNvSpPr txBox="1"/>
            <p:nvPr/>
          </p:nvSpPr>
          <p:spPr>
            <a:xfrm>
              <a:off x="7738329" y="5512174"/>
              <a:ext cx="626165" cy="369332"/>
            </a:xfrm>
            <a:prstGeom prst="rect">
              <a:avLst/>
            </a:prstGeom>
            <a:noFill/>
          </p:spPr>
          <p:txBody>
            <a:bodyPr wrap="square" rtlCol="0">
              <a:spAutoFit/>
            </a:bodyPr>
            <a:lstStyle/>
            <a:p>
              <a:r>
                <a:rPr lang="en-US" sz="1800"/>
                <a:t>80</a:t>
              </a:r>
            </a:p>
          </p:txBody>
        </p:sp>
        <p:sp>
          <p:nvSpPr>
            <p:cNvPr id="18" name="TextBox 17">
              <a:extLst>
                <a:ext uri="{FF2B5EF4-FFF2-40B4-BE49-F238E27FC236}">
                  <a16:creationId xmlns:a16="http://schemas.microsoft.com/office/drawing/2014/main" id="{CE3688B2-D3BB-4E12-F84F-9F77BF7B0A7A}"/>
                </a:ext>
              </a:extLst>
            </p:cNvPr>
            <p:cNvSpPr txBox="1"/>
            <p:nvPr/>
          </p:nvSpPr>
          <p:spPr>
            <a:xfrm>
              <a:off x="4016851" y="3802035"/>
              <a:ext cx="626165" cy="369332"/>
            </a:xfrm>
            <a:prstGeom prst="rect">
              <a:avLst/>
            </a:prstGeom>
            <a:noFill/>
          </p:spPr>
          <p:txBody>
            <a:bodyPr wrap="square" rtlCol="0">
              <a:spAutoFit/>
            </a:bodyPr>
            <a:lstStyle/>
            <a:p>
              <a:r>
                <a:rPr lang="en-US" sz="1800"/>
                <a:t>40</a:t>
              </a:r>
            </a:p>
          </p:txBody>
        </p:sp>
        <p:sp>
          <p:nvSpPr>
            <p:cNvPr id="19" name="TextBox 18">
              <a:extLst>
                <a:ext uri="{FF2B5EF4-FFF2-40B4-BE49-F238E27FC236}">
                  <a16:creationId xmlns:a16="http://schemas.microsoft.com/office/drawing/2014/main" id="{B6BE4D18-CBBF-0318-B5E6-C3E6A36B9BBF}"/>
                </a:ext>
              </a:extLst>
            </p:cNvPr>
            <p:cNvSpPr txBox="1"/>
            <p:nvPr/>
          </p:nvSpPr>
          <p:spPr>
            <a:xfrm>
              <a:off x="4016851" y="4249024"/>
              <a:ext cx="626165" cy="369332"/>
            </a:xfrm>
            <a:prstGeom prst="rect">
              <a:avLst/>
            </a:prstGeom>
            <a:noFill/>
          </p:spPr>
          <p:txBody>
            <a:bodyPr wrap="square" rtlCol="0">
              <a:spAutoFit/>
            </a:bodyPr>
            <a:lstStyle/>
            <a:p>
              <a:r>
                <a:rPr lang="en-US" sz="1800"/>
                <a:t>30</a:t>
              </a:r>
            </a:p>
          </p:txBody>
        </p:sp>
        <p:sp>
          <p:nvSpPr>
            <p:cNvPr id="20" name="TextBox 19">
              <a:extLst>
                <a:ext uri="{FF2B5EF4-FFF2-40B4-BE49-F238E27FC236}">
                  <a16:creationId xmlns:a16="http://schemas.microsoft.com/office/drawing/2014/main" id="{E77FAF04-0C20-5341-BD3F-79BC6C060E7E}"/>
                </a:ext>
              </a:extLst>
            </p:cNvPr>
            <p:cNvSpPr txBox="1"/>
            <p:nvPr/>
          </p:nvSpPr>
          <p:spPr>
            <a:xfrm>
              <a:off x="6958551" y="5512173"/>
              <a:ext cx="626165" cy="369332"/>
            </a:xfrm>
            <a:prstGeom prst="rect">
              <a:avLst/>
            </a:prstGeom>
            <a:noFill/>
          </p:spPr>
          <p:txBody>
            <a:bodyPr wrap="square" rtlCol="0">
              <a:spAutoFit/>
            </a:bodyPr>
            <a:lstStyle/>
            <a:p>
              <a:r>
                <a:rPr lang="en-US" sz="1800"/>
                <a:t>60</a:t>
              </a:r>
            </a:p>
          </p:txBody>
        </p:sp>
        <p:sp>
          <p:nvSpPr>
            <p:cNvPr id="21" name="TextBox 20">
              <a:extLst>
                <a:ext uri="{FF2B5EF4-FFF2-40B4-BE49-F238E27FC236}">
                  <a16:creationId xmlns:a16="http://schemas.microsoft.com/office/drawing/2014/main" id="{B0390FF8-6D54-6367-6C90-E0CCD7C4A4F1}"/>
                </a:ext>
              </a:extLst>
            </p:cNvPr>
            <p:cNvSpPr txBox="1"/>
            <p:nvPr/>
          </p:nvSpPr>
          <p:spPr>
            <a:xfrm>
              <a:off x="8364495" y="5482817"/>
              <a:ext cx="725745" cy="461665"/>
            </a:xfrm>
            <a:prstGeom prst="rect">
              <a:avLst/>
            </a:prstGeom>
            <a:noFill/>
          </p:spPr>
          <p:txBody>
            <a:bodyPr wrap="square" rtlCol="0">
              <a:spAutoFit/>
            </a:bodyPr>
            <a:lstStyle/>
            <a:p>
              <a:r>
                <a:rPr lang="en-US"/>
                <a:t>100</a:t>
              </a:r>
            </a:p>
          </p:txBody>
        </p:sp>
        <p:sp>
          <p:nvSpPr>
            <p:cNvPr id="22" name="TextBox 21">
              <a:extLst>
                <a:ext uri="{FF2B5EF4-FFF2-40B4-BE49-F238E27FC236}">
                  <a16:creationId xmlns:a16="http://schemas.microsoft.com/office/drawing/2014/main" id="{EF9E5125-2F51-B467-07FA-84A510511860}"/>
                </a:ext>
              </a:extLst>
            </p:cNvPr>
            <p:cNvSpPr txBox="1"/>
            <p:nvPr/>
          </p:nvSpPr>
          <p:spPr>
            <a:xfrm>
              <a:off x="4016851" y="3359019"/>
              <a:ext cx="688334" cy="369332"/>
            </a:xfrm>
            <a:prstGeom prst="rect">
              <a:avLst/>
            </a:prstGeom>
            <a:noFill/>
          </p:spPr>
          <p:txBody>
            <a:bodyPr wrap="square" rtlCol="0">
              <a:spAutoFit/>
            </a:bodyPr>
            <a:lstStyle/>
            <a:p>
              <a:r>
                <a:rPr lang="en-US" sz="1800"/>
                <a:t>50</a:t>
              </a:r>
            </a:p>
          </p:txBody>
        </p:sp>
        <p:sp>
          <p:nvSpPr>
            <p:cNvPr id="23" name="TextBox 22">
              <a:extLst>
                <a:ext uri="{FF2B5EF4-FFF2-40B4-BE49-F238E27FC236}">
                  <a16:creationId xmlns:a16="http://schemas.microsoft.com/office/drawing/2014/main" id="{D9A6881B-54B9-CF05-DAE1-C44A50ED382B}"/>
                </a:ext>
              </a:extLst>
            </p:cNvPr>
            <p:cNvSpPr txBox="1"/>
            <p:nvPr/>
          </p:nvSpPr>
          <p:spPr>
            <a:xfrm>
              <a:off x="4016398" y="2878581"/>
              <a:ext cx="688334" cy="369332"/>
            </a:xfrm>
            <a:prstGeom prst="rect">
              <a:avLst/>
            </a:prstGeom>
            <a:noFill/>
          </p:spPr>
          <p:txBody>
            <a:bodyPr wrap="square" rtlCol="0">
              <a:spAutoFit/>
            </a:bodyPr>
            <a:lstStyle/>
            <a:p>
              <a:r>
                <a:rPr lang="en-US" sz="1800"/>
                <a:t>60</a:t>
              </a:r>
            </a:p>
          </p:txBody>
        </p:sp>
        <p:sp>
          <p:nvSpPr>
            <p:cNvPr id="25" name="TextBox 24">
              <a:extLst>
                <a:ext uri="{FF2B5EF4-FFF2-40B4-BE49-F238E27FC236}">
                  <a16:creationId xmlns:a16="http://schemas.microsoft.com/office/drawing/2014/main" id="{8E274A81-6008-7BC2-B7A4-3964DE3C2915}"/>
                </a:ext>
              </a:extLst>
            </p:cNvPr>
            <p:cNvSpPr txBox="1"/>
            <p:nvPr/>
          </p:nvSpPr>
          <p:spPr>
            <a:xfrm>
              <a:off x="5837820" y="5992470"/>
              <a:ext cx="2241462" cy="369332"/>
            </a:xfrm>
            <a:prstGeom prst="rect">
              <a:avLst/>
            </a:prstGeom>
            <a:noFill/>
          </p:spPr>
          <p:txBody>
            <a:bodyPr wrap="square" rtlCol="0">
              <a:spAutoFit/>
            </a:bodyPr>
            <a:lstStyle/>
            <a:p>
              <a:r>
                <a:rPr lang="en-US" sz="1800"/>
                <a:t>Confidence Scores</a:t>
              </a:r>
            </a:p>
          </p:txBody>
        </p:sp>
        <p:sp>
          <p:nvSpPr>
            <p:cNvPr id="26" name="TextBox 25">
              <a:extLst>
                <a:ext uri="{FF2B5EF4-FFF2-40B4-BE49-F238E27FC236}">
                  <a16:creationId xmlns:a16="http://schemas.microsoft.com/office/drawing/2014/main" id="{FC0BAE30-1AF8-0340-543B-0FFBF6444AC0}"/>
                </a:ext>
              </a:extLst>
            </p:cNvPr>
            <p:cNvSpPr txBox="1"/>
            <p:nvPr/>
          </p:nvSpPr>
          <p:spPr>
            <a:xfrm rot="16200000">
              <a:off x="3503970" y="3866848"/>
              <a:ext cx="890193" cy="369332"/>
            </a:xfrm>
            <a:prstGeom prst="rect">
              <a:avLst/>
            </a:prstGeom>
            <a:noFill/>
          </p:spPr>
          <p:txBody>
            <a:bodyPr wrap="square" rtlCol="0">
              <a:spAutoFit/>
            </a:bodyPr>
            <a:lstStyle/>
            <a:p>
              <a:r>
                <a:rPr lang="en-US" sz="1800"/>
                <a:t>Count</a:t>
              </a:r>
            </a:p>
          </p:txBody>
        </p:sp>
        <p:sp>
          <p:nvSpPr>
            <p:cNvPr id="3" name="TextBox 2">
              <a:extLst>
                <a:ext uri="{FF2B5EF4-FFF2-40B4-BE49-F238E27FC236}">
                  <a16:creationId xmlns:a16="http://schemas.microsoft.com/office/drawing/2014/main" id="{D1C0D14D-520F-D42C-E1FE-BCF9B658151D}"/>
                </a:ext>
              </a:extLst>
            </p:cNvPr>
            <p:cNvSpPr txBox="1"/>
            <p:nvPr/>
          </p:nvSpPr>
          <p:spPr>
            <a:xfrm>
              <a:off x="4541410" y="5540579"/>
              <a:ext cx="626165" cy="369332"/>
            </a:xfrm>
            <a:prstGeom prst="rect">
              <a:avLst/>
            </a:prstGeom>
            <a:noFill/>
          </p:spPr>
          <p:txBody>
            <a:bodyPr wrap="square" rtlCol="0">
              <a:spAutoFit/>
            </a:bodyPr>
            <a:lstStyle/>
            <a:p>
              <a:r>
                <a:rPr lang="en-US" sz="1800"/>
                <a:t>0</a:t>
              </a:r>
            </a:p>
          </p:txBody>
        </p:sp>
      </p:grpSp>
      <p:sp>
        <p:nvSpPr>
          <p:cNvPr id="7" name="Title 1">
            <a:extLst>
              <a:ext uri="{FF2B5EF4-FFF2-40B4-BE49-F238E27FC236}">
                <a16:creationId xmlns:a16="http://schemas.microsoft.com/office/drawing/2014/main" id="{96EB72E0-76B4-25C8-5A60-871B1EA31CC8}"/>
              </a:ext>
            </a:extLst>
          </p:cNvPr>
          <p:cNvSpPr txBox="1">
            <a:spLocks/>
          </p:cNvSpPr>
          <p:nvPr/>
        </p:nvSpPr>
        <p:spPr>
          <a:xfrm>
            <a:off x="386231" y="131255"/>
            <a:ext cx="8370793" cy="536972"/>
          </a:xfrm>
        </p:spPr>
        <p:txBody>
          <a:bodyPr anchor="b">
            <a:normAutofit/>
          </a:bodyPr>
          <a:lstStyle>
            <a:lvl1pPr algn="ctr" defTabSz="457189" rtl="0" eaLnBrk="1" latinLnBrk="0" hangingPunct="1">
              <a:spcBef>
                <a:spcPct val="0"/>
              </a:spcBef>
              <a:buNone/>
              <a:defRPr sz="2400" b="1" i="0" kern="1200" baseline="0">
                <a:solidFill>
                  <a:srgbClr val="000000"/>
                </a:solidFill>
                <a:latin typeface="Calibri Light" panose="020F0302020204030204" pitchFamily="34" charset="0"/>
                <a:ea typeface="+mj-ea"/>
                <a:cs typeface="+mj-cs"/>
              </a:defRPr>
            </a:lvl1pPr>
          </a:lstStyle>
          <a:p>
            <a:pPr marL="285750"/>
            <a:r>
              <a:rPr lang="en-US">
                <a:latin typeface="Calibri"/>
                <a:cs typeface="Arial"/>
              </a:rPr>
              <a:t>Why to improve </a:t>
            </a:r>
            <a:r>
              <a:rPr lang="en-US" err="1">
                <a:latin typeface="Calibri"/>
                <a:cs typeface="Arial"/>
              </a:rPr>
              <a:t>QnA</a:t>
            </a:r>
            <a:r>
              <a:rPr lang="en-US">
                <a:latin typeface="Calibri"/>
                <a:cs typeface="Arial"/>
              </a:rPr>
              <a:t> for better user experience?</a:t>
            </a:r>
          </a:p>
        </p:txBody>
      </p:sp>
    </p:spTree>
    <p:extLst>
      <p:ext uri="{BB962C8B-B14F-4D97-AF65-F5344CB8AC3E}">
        <p14:creationId xmlns:p14="http://schemas.microsoft.com/office/powerpoint/2010/main" val="1779614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left)">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left)">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wipe(left)">
                                      <p:cBhvr>
                                        <p:cTn id="2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theme/theme1.xml><?xml version="1.0" encoding="utf-8"?>
<a:theme xmlns:a="http://schemas.openxmlformats.org/drawingml/2006/main" name="Southern Company Template_basic_final">
  <a:themeElements>
    <a:clrScheme name="SO red family">
      <a:dk1>
        <a:srgbClr val="000000"/>
      </a:dk1>
      <a:lt1>
        <a:srgbClr val="FFFFFF"/>
      </a:lt1>
      <a:dk2>
        <a:srgbClr val="6B0000"/>
      </a:dk2>
      <a:lt2>
        <a:srgbClr val="E8E8E8"/>
      </a:lt2>
      <a:accent1>
        <a:srgbClr val="EC1C24"/>
      </a:accent1>
      <a:accent2>
        <a:srgbClr val="B1181E"/>
      </a:accent2>
      <a:accent3>
        <a:srgbClr val="00BCF1"/>
      </a:accent3>
      <a:accent4>
        <a:srgbClr val="007DB9"/>
      </a:accent4>
      <a:accent5>
        <a:srgbClr val="B2D234"/>
      </a:accent5>
      <a:accent6>
        <a:srgbClr val="F26322"/>
      </a:accent6>
      <a:hlink>
        <a:srgbClr val="B1181E"/>
      </a:hlink>
      <a:folHlink>
        <a:srgbClr val="6B00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05" id="{D6B3AB1E-94A4-A44F-A0F6-D23B6E6173BF}" vid="{988D3E51-FF90-FE4A-80D2-2BCF319A8B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D22E768BC90F44CBED09784E2912462" ma:contentTypeVersion="2" ma:contentTypeDescription="Create a new document." ma:contentTypeScope="" ma:versionID="affffc1dcbefdcf6e7409d4c85ab8d92">
  <xsd:schema xmlns:xsd="http://www.w3.org/2001/XMLSchema" xmlns:xs="http://www.w3.org/2001/XMLSchema" xmlns:p="http://schemas.microsoft.com/office/2006/metadata/properties" xmlns:ns2="c36e95a8-cdd1-4784-88de-28d977eca021" targetNamespace="http://schemas.microsoft.com/office/2006/metadata/properties" ma:root="true" ma:fieldsID="a4385c9dd0df913985326155824cee4b" ns2:_="">
    <xsd:import namespace="c36e95a8-cdd1-4784-88de-28d977eca02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6e95a8-cdd1-4784-88de-28d977eca0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C54032-4813-4BA7-B73B-9B639AD2C10F}">
  <ds:schemaRefs>
    <ds:schemaRef ds:uri="http://www.w3.org/XML/1998/namespace"/>
    <ds:schemaRef ds:uri="c36e95a8-cdd1-4784-88de-28d977eca021"/>
    <ds:schemaRef ds:uri="http://schemas.microsoft.com/office/2006/metadata/properties"/>
    <ds:schemaRef ds:uri="http://schemas.microsoft.com/office/2006/documentManagement/types"/>
    <ds:schemaRef ds:uri="http://purl.org/dc/dcmitype/"/>
    <ds:schemaRef ds:uri="http://purl.org/dc/elements/1.1/"/>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BA9FFCCD-2DDF-421B-9F78-3DD83BB3D1DF}">
  <ds:schemaRefs>
    <ds:schemaRef ds:uri="http://schemas.microsoft.com/sharepoint/v3/contenttype/forms"/>
  </ds:schemaRefs>
</ds:datastoreItem>
</file>

<file path=customXml/itemProps3.xml><?xml version="1.0" encoding="utf-8"?>
<ds:datastoreItem xmlns:ds="http://schemas.openxmlformats.org/officeDocument/2006/customXml" ds:itemID="{3CF1DED7-45C8-4326-88FB-2B5823BFA344}">
  <ds:schemaRefs>
    <ds:schemaRef ds:uri="c36e95a8-cdd1-4784-88de-28d977eca02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Southern Company Template_basic_final</Template>
  <TotalTime>22</TotalTime>
  <Words>2996</Words>
  <Application>Microsoft Office PowerPoint</Application>
  <PresentationFormat>On-screen Show (4:3)</PresentationFormat>
  <Paragraphs>699</Paragraphs>
  <Slides>52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Arial,Sans-Serif</vt:lpstr>
      <vt:lpstr>Calibri</vt:lpstr>
      <vt:lpstr>Calibri Light</vt:lpstr>
      <vt:lpstr>Consolas</vt:lpstr>
      <vt:lpstr>System Font Regular</vt:lpstr>
      <vt:lpstr>Wingdings</vt:lpstr>
      <vt:lpstr>Southern Company Template_basic_final</vt:lpstr>
      <vt:lpstr>Jarvis Chatbot Final Analysis and Suggestions</vt:lpstr>
      <vt:lpstr>Recap …</vt:lpstr>
      <vt:lpstr>PowerPoint Presentation</vt:lpstr>
      <vt:lpstr>Final Analysis</vt:lpstr>
      <vt:lpstr>Business Problem</vt:lpstr>
      <vt:lpstr>PowerPoint Presentation</vt:lpstr>
      <vt:lpstr>PowerPoint Presentation</vt:lpstr>
      <vt:lpstr>PowerPoint Presentation</vt:lpstr>
      <vt:lpstr>PowerPoint Presentation</vt:lpstr>
      <vt:lpstr>PowerPoint Presentation</vt:lpstr>
      <vt:lpstr>PowerPoint Presentation</vt:lpstr>
      <vt:lpstr>How can we improve JARVIS?</vt:lpstr>
      <vt:lpstr>How can we improve JARVIS?</vt:lpstr>
      <vt:lpstr>How can we improve JARVIS?</vt:lpstr>
      <vt:lpstr>How can we improve JARVIS?</vt:lpstr>
      <vt:lpstr>How can we improve JARVIS?</vt:lpstr>
      <vt:lpstr>How can we improve JARVIS?</vt:lpstr>
      <vt:lpstr>How can we improve JARVIS?</vt:lpstr>
      <vt:lpstr>How can we improve JARVIS?</vt:lpstr>
      <vt:lpstr>How can we improve JARVIS?</vt:lpstr>
      <vt:lpstr>How can we improve JARVIS?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LUIS Performance</vt:lpstr>
      <vt:lpstr>Histogram for LUIS Plugin Response Score</vt:lpstr>
      <vt:lpstr>Histogram for  QNA Plugin Response Score</vt:lpstr>
      <vt:lpstr>LUIS is Relevant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can we improve JARVIS?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Company Jarvis Chatbot Final Analysis and Suggestions</dc:title>
  <dc:creator>Srivatsa Mallapragada</dc:creator>
  <cp:lastModifiedBy>Nate Jones</cp:lastModifiedBy>
  <cp:revision>2</cp:revision>
  <cp:lastPrinted>2017-01-09T16:22:22Z</cp:lastPrinted>
  <dcterms:created xsi:type="dcterms:W3CDTF">2022-11-27T06:39:35Z</dcterms:created>
  <dcterms:modified xsi:type="dcterms:W3CDTF">2022-12-01T20:18:41Z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0x0101003D22E768BC90F44CBED09784E2912462</vt:lpwstr>
  </property>
</Properties>
</file>